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4" r:id="rId3"/>
    <p:sldId id="273" r:id="rId4"/>
    <p:sldId id="285" r:id="rId5"/>
    <p:sldId id="286" r:id="rId6"/>
    <p:sldId id="281" r:id="rId7"/>
    <p:sldId id="282" r:id="rId8"/>
    <p:sldId id="287" r:id="rId9"/>
    <p:sldId id="288" r:id="rId10"/>
    <p:sldId id="289" r:id="rId11"/>
  </p:sldIdLst>
  <p:sldSz cx="9144000" cy="6858000" type="screen4x3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DBECD0"/>
    <a:srgbClr val="659C3F"/>
    <a:srgbClr val="F8FCF6"/>
    <a:srgbClr val="EFFFE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78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D1624-709E-42FD-B938-1CBBD1EC2DC0}" type="datetimeFigureOut">
              <a:rPr lang="pt-BR" smtClean="0"/>
              <a:t>04/02/2021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11423-A21B-473A-AD6E-9334A7C8E52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1214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56DD3-A2F0-4C14-B246-F0ABEAE61156}" type="datetimeFigureOut">
              <a:rPr lang="pt-BR" smtClean="0"/>
              <a:t>04/02/2021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39838"/>
            <a:ext cx="4465638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909" y="4777193"/>
            <a:ext cx="533527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A4E358-74F8-437E-BD5B-D1E832497F5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7233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1701-00B0-4D0A-965A-DFC0CEBF9DA8}" type="datetimeFigureOut">
              <a:rPr lang="pt-BR" smtClean="0"/>
              <a:t>04/02/2021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1125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1701-00B0-4D0A-965A-DFC0CEBF9DA8}" type="datetimeFigureOut">
              <a:rPr lang="pt-BR" smtClean="0"/>
              <a:t>04/02/2021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4015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1701-00B0-4D0A-965A-DFC0CEBF9DA8}" type="datetimeFigureOut">
              <a:rPr lang="pt-BR" smtClean="0"/>
              <a:t>04/02/2021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6839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1701-00B0-4D0A-965A-DFC0CEBF9DA8}" type="datetimeFigureOut">
              <a:rPr lang="pt-BR" smtClean="0"/>
              <a:t>04/02/2021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9700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1701-00B0-4D0A-965A-DFC0CEBF9DA8}" type="datetimeFigureOut">
              <a:rPr lang="pt-BR" smtClean="0"/>
              <a:t>04/02/2021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004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1701-00B0-4D0A-965A-DFC0CEBF9DA8}" type="datetimeFigureOut">
              <a:rPr lang="pt-BR" smtClean="0"/>
              <a:t>04/02/2021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9101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1701-00B0-4D0A-965A-DFC0CEBF9DA8}" type="datetimeFigureOut">
              <a:rPr lang="pt-BR" smtClean="0"/>
              <a:t>04/02/2021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595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1701-00B0-4D0A-965A-DFC0CEBF9DA8}" type="datetimeFigureOut">
              <a:rPr lang="pt-BR" smtClean="0"/>
              <a:t>04/02/2021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472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1701-00B0-4D0A-965A-DFC0CEBF9DA8}" type="datetimeFigureOut">
              <a:rPr lang="pt-BR" smtClean="0"/>
              <a:t>04/02/2021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234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1701-00B0-4D0A-965A-DFC0CEBF9DA8}" type="datetimeFigureOut">
              <a:rPr lang="pt-BR" smtClean="0"/>
              <a:t>04/02/2021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5530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61701-00B0-4D0A-965A-DFC0CEBF9DA8}" type="datetimeFigureOut">
              <a:rPr lang="pt-BR" smtClean="0"/>
              <a:t>04/02/2021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439FF-2E70-4318-9EE2-26A304B9BF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4474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61701-00B0-4D0A-965A-DFC0CEBF9DA8}" type="datetimeFigureOut">
              <a:rPr lang="pt-BR" smtClean="0"/>
              <a:t>04/02/2021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439FF-2E70-4318-9EE2-26A304B9BF4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075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17351" y="2536416"/>
            <a:ext cx="7909298" cy="95410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cs typeface="Segoe UI" panose="020B0502040204020203" pitchFamily="34" charset="0"/>
              </a:rPr>
              <a:t>Queima Controlada em Processos de Licenciamento Ambiental</a:t>
            </a:r>
            <a:endParaRPr lang="pt-BR" sz="2800" b="1" dirty="0"/>
          </a:p>
        </p:txBody>
      </p:sp>
      <p:sp>
        <p:nvSpPr>
          <p:cNvPr id="2" name="Retângulo 1"/>
          <p:cNvSpPr/>
          <p:nvPr/>
        </p:nvSpPr>
        <p:spPr>
          <a:xfrm>
            <a:off x="3756233" y="5491878"/>
            <a:ext cx="16315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400" b="1" dirty="0">
                <a:latin typeface="Corbel Light" panose="020B0303020204020204" pitchFamily="34" charset="0"/>
              </a:rPr>
              <a:t>Belo Horizonte, 2021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C5D3DAE-BD34-8440-8779-4D5CFC4A399F}"/>
              </a:ext>
            </a:extLst>
          </p:cNvPr>
          <p:cNvSpPr txBox="1"/>
          <p:nvPr/>
        </p:nvSpPr>
        <p:spPr>
          <a:xfrm>
            <a:off x="5387769" y="4133088"/>
            <a:ext cx="421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Luana de Oliveira Barros Cruz</a:t>
            </a:r>
          </a:p>
          <a:p>
            <a:r>
              <a:rPr lang="pt-BR" dirty="0"/>
              <a:t>Gestora Ambiental</a:t>
            </a:r>
          </a:p>
          <a:p>
            <a:r>
              <a:rPr lang="pt-BR" dirty="0" err="1"/>
              <a:t>Daten</a:t>
            </a:r>
            <a:r>
              <a:rPr lang="pt-BR" dirty="0"/>
              <a:t>/Suara/</a:t>
            </a:r>
            <a:r>
              <a:rPr lang="pt-BR" dirty="0" err="1"/>
              <a:t>Suram</a:t>
            </a:r>
            <a:r>
              <a:rPr lang="pt-BR" dirty="0"/>
              <a:t>/</a:t>
            </a:r>
            <a:r>
              <a:rPr lang="pt-BR" dirty="0" err="1"/>
              <a:t>Semad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2395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69996C90-5AD9-8443-8118-D5C70C9DA6EF}"/>
              </a:ext>
            </a:extLst>
          </p:cNvPr>
          <p:cNvSpPr txBox="1"/>
          <p:nvPr/>
        </p:nvSpPr>
        <p:spPr>
          <a:xfrm>
            <a:off x="1304544" y="3244334"/>
            <a:ext cx="6534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Obrigada!</a:t>
            </a:r>
          </a:p>
        </p:txBody>
      </p:sp>
    </p:spTree>
    <p:extLst>
      <p:ext uri="{BB962C8B-B14F-4D97-AF65-F5344CB8AC3E}">
        <p14:creationId xmlns:p14="http://schemas.microsoft.com/office/powerpoint/2010/main" val="1606955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36061" y="911332"/>
            <a:ext cx="1640577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pt-BR" sz="2400" b="1" dirty="0">
                <a:ln w="0"/>
                <a:solidFill>
                  <a:srgbClr val="006600"/>
                </a:solidFill>
                <a:latin typeface="Segoe UI Semibold" panose="020B0702040204020203" pitchFamily="34" charset="0"/>
                <a:ea typeface="Verdana"/>
                <a:cs typeface="Segoe UI Semibold" panose="020B0702040204020203" pitchFamily="34" charset="0"/>
                <a:sym typeface="Verdana"/>
              </a:rPr>
              <a:t>Referência</a:t>
            </a:r>
            <a:endParaRPr lang="pt-BR" sz="2400" b="1" dirty="0">
              <a:ln w="0"/>
              <a:solidFill>
                <a:srgbClr val="0066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36061" y="1982624"/>
            <a:ext cx="79046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Resolução Conjunta </a:t>
            </a:r>
            <a:r>
              <a:rPr lang="pt-BR" b="1" dirty="0" err="1"/>
              <a:t>Semad</a:t>
            </a:r>
            <a:r>
              <a:rPr lang="pt-BR" b="1" dirty="0"/>
              <a:t>/IEF nº 2.988, de 24 de julho de 2020, </a:t>
            </a:r>
            <a:r>
              <a:rPr lang="pt-BR" dirty="0"/>
              <a:t>que estabelece os critérios de uso, monitoramento e controle do fogo na prática de atividade agropastoril, florestal ou fitossanitária, bem como para fins de pesquisa científica e tecnológica no âmbito do Estado de Minas Gerais e dá outras providências.</a:t>
            </a:r>
          </a:p>
          <a:p>
            <a:pPr algn="just"/>
            <a:endParaRPr lang="pt-BR" b="1" dirty="0">
              <a:latin typeface="+mj-lt"/>
              <a:cs typeface="Segoe UI" panose="020B0502040204020203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proíbe o uso do fogo e a prática de qualquer ato ou a omissão que possam ocasionar incêndio florestal.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admitindo seu uso na forma de queima controlada, em área cuja peculiaridade justifique o seu emprego em prática agropastoril, florestal ou fitossanitária, para cada imóvel rural ou de forma regionalizada, bem como para fins de pesquisa científica e tecnológica, mediante prévia autorização do órgão ambiental competente, conforme critérios de uso, monitoramento e controle nela estabelecidos.</a:t>
            </a:r>
            <a:endParaRPr lang="pt-BR" b="1" dirty="0">
              <a:latin typeface="+mj-lt"/>
              <a:cs typeface="Segoe UI" panose="020B0502040204020203" pitchFamily="34" charset="0"/>
            </a:endParaRPr>
          </a:p>
          <a:p>
            <a:pPr algn="just"/>
            <a:endParaRPr lang="pt-BR" b="1" dirty="0">
              <a:latin typeface="+mj-lt"/>
              <a:cs typeface="Segoe UI" panose="020B0502040204020203" pitchFamily="34" charset="0"/>
            </a:endParaRPr>
          </a:p>
          <a:p>
            <a:pPr algn="just"/>
            <a:endParaRPr lang="pt-BR" b="1" dirty="0">
              <a:latin typeface="+mj-lt"/>
              <a:cs typeface="Segoe UI" panose="020B0502040204020203" pitchFamily="34" charset="0"/>
            </a:endParaRPr>
          </a:p>
          <a:p>
            <a:pPr algn="just"/>
            <a:endParaRPr lang="pt-BR" b="1" dirty="0">
              <a:latin typeface="+mj-lt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806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90503" y="1735229"/>
            <a:ext cx="850885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queima de palhada para viabilização de operações de colheita;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eliminação de espécies prejudiciais à cultura dominante;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eliminação de restos de cultura após a colheita;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eliminação de restos de exploração florestal dispostos em leira;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controle fitossanitário para eliminação de pragas e doenças, mediante recomendação técnica subscrita por profissional habilitado;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outras hipóteses, mediante recomendação técnica subscrita por profissional habilitado.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algn="just"/>
            <a:r>
              <a:rPr lang="pt-BR" dirty="0"/>
              <a:t>Quando a queima controlada for empregada como corta-fogo, em estratégia de </a:t>
            </a:r>
            <a:r>
              <a:rPr lang="pt-BR" b="1" dirty="0"/>
              <a:t>prevenção de incêndios</a:t>
            </a:r>
            <a:r>
              <a:rPr lang="pt-BR" dirty="0"/>
              <a:t> em áreas agrícolas, deverá ser previamente autorizada pelo órgão ambiental competente. A queima controlada deverá ainda ser autorizada pelo IEF quando utilizada em </a:t>
            </a:r>
            <a:r>
              <a:rPr lang="pt-BR" b="1" dirty="0"/>
              <a:t>atividades vinculadas a pesquisa científica e tecnológica </a:t>
            </a:r>
            <a:r>
              <a:rPr lang="pt-BR" dirty="0"/>
              <a:t>realizada por instituição de pesquisa reconhecida.</a:t>
            </a:r>
          </a:p>
          <a:p>
            <a:pPr algn="just"/>
            <a:r>
              <a:rPr lang="pt-BR" dirty="0"/>
              <a:t> </a:t>
            </a:r>
          </a:p>
          <a:p>
            <a:pPr algn="just"/>
            <a:r>
              <a:rPr lang="pt-BR" dirty="0"/>
              <a:t>Para fins de prevenção e de combate a incêndios florestais no interior e no entorno de Unidades de Conservação instituídas pelo Poder Público Estadual, o uso do fogo deverá observar o Decreto Estadual nº 47.919, de 17 de abril de 2020.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423869" y="911332"/>
            <a:ext cx="8190319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pt-BR" sz="2400" b="1" dirty="0">
                <a:ln w="0"/>
                <a:solidFill>
                  <a:srgbClr val="006600"/>
                </a:solidFill>
                <a:latin typeface="Segoe UI Semibold" panose="020B0702040204020203" pitchFamily="34" charset="0"/>
                <a:ea typeface="Verdana"/>
                <a:cs typeface="Segoe UI Semibold" panose="020B0702040204020203" pitchFamily="34" charset="0"/>
                <a:sym typeface="Verdana"/>
              </a:rPr>
              <a:t>Hipóteses de Autorização Prévia para Queima Controlada</a:t>
            </a:r>
            <a:endParaRPr lang="pt-BR" sz="2400" b="1" dirty="0">
              <a:ln w="0"/>
              <a:solidFill>
                <a:srgbClr val="0066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106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7572" y="1552349"/>
            <a:ext cx="850885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 </a:t>
            </a:r>
          </a:p>
          <a:p>
            <a:pPr algn="just"/>
            <a:r>
              <a:rPr lang="pt-BR" dirty="0"/>
              <a:t>Independe de autorização do órgão ambiental competente </a:t>
            </a:r>
            <a:r>
              <a:rPr lang="pt-BR" b="1" dirty="0"/>
              <a:t>a eliminação de restos culturais agrícolas, dispostos em leiras ou montes, quando executada em pátios ou terreiros, com acompanhamento presencial e utilização de técnicas de rescaldo e desmobilização após sua eliminação.</a:t>
            </a:r>
          </a:p>
          <a:p>
            <a:pPr algn="just"/>
            <a:r>
              <a:rPr lang="pt-BR" dirty="0"/>
              <a:t> </a:t>
            </a:r>
          </a:p>
          <a:p>
            <a:pPr algn="just"/>
            <a:r>
              <a:rPr lang="pt-BR" dirty="0"/>
              <a:t>Quando destinada ao </a:t>
            </a:r>
            <a:r>
              <a:rPr lang="pt-BR" b="1" dirty="0"/>
              <a:t>combate de incêndios</a:t>
            </a:r>
            <a:r>
              <a:rPr lang="pt-BR" dirty="0"/>
              <a:t> florestais na forma de corta-fogo ou de </a:t>
            </a:r>
            <a:r>
              <a:rPr lang="pt-BR" dirty="0" err="1"/>
              <a:t>contra-fogo</a:t>
            </a:r>
            <a:r>
              <a:rPr lang="pt-BR" dirty="0"/>
              <a:t>, a queima controlada </a:t>
            </a:r>
            <a:r>
              <a:rPr lang="pt-BR" b="1" dirty="0"/>
              <a:t>está sujeita à comunicação ao IEF no prazo de 5 dias </a:t>
            </a:r>
            <a:r>
              <a:rPr lang="pt-BR" dirty="0"/>
              <a:t>após o início da queima controlada:</a:t>
            </a:r>
          </a:p>
          <a:p>
            <a:pPr algn="just"/>
            <a:r>
              <a:rPr lang="pt-BR" dirty="0"/>
              <a:t>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como corta-fogo, em áreas de plantio agropastoril ou florestal contíguas, de modo planejado, monitorado e controlado, com intuito de eliminar plantio ou palhada em determinada gleba ou talhão, como forma de contenção de incêndio na cultura agrícola ou florestal;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como </a:t>
            </a:r>
            <a:r>
              <a:rPr lang="pt-BR" dirty="0" err="1"/>
              <a:t>contra-fogo</a:t>
            </a:r>
            <a:r>
              <a:rPr lang="pt-BR" dirty="0"/>
              <a:t>, quando envolver a queima intencional de áreas de plantio agropastoril ou florestal como estratégia de combate a incêndio, de modo monitorado e controlado, a fim de deter o fogo pela ausência de material combustível.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423869" y="911332"/>
            <a:ext cx="8535157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pt-BR" sz="2400" b="1" dirty="0">
                <a:ln w="0"/>
                <a:solidFill>
                  <a:srgbClr val="006600"/>
                </a:solidFill>
                <a:latin typeface="Segoe UI Semibold" panose="020B0702040204020203" pitchFamily="34" charset="0"/>
                <a:ea typeface="Verdana"/>
                <a:cs typeface="Segoe UI Semibold" panose="020B0702040204020203" pitchFamily="34" charset="0"/>
                <a:sym typeface="Verdana"/>
              </a:rPr>
              <a:t>Da Dispensa de Autorização Prévia para Queima Controlada</a:t>
            </a:r>
          </a:p>
        </p:txBody>
      </p:sp>
    </p:spTree>
    <p:extLst>
      <p:ext uri="{BB962C8B-B14F-4D97-AF65-F5344CB8AC3E}">
        <p14:creationId xmlns:p14="http://schemas.microsoft.com/office/powerpoint/2010/main" val="2966335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17572" y="1238885"/>
            <a:ext cx="850885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É vedada a prática da queima controlada nas seguintes áreas: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de preservação permanente;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de reserva legal;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tombadas para preservação de patrimônio histórico, artístico e cultural;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limítrofes de floresta ou outra forma de vegetação sujeitas a regime especial, enquanto indivisas (onde não haja presença de aceiros ou faixas de separação, que interrompam ou modifiquem a continuidade da vegetação);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que abriguem espécie ameaçada de extinção constante da Lista Oficial de Espécies da Flora Brasileira Ameaçadas de Extinção ou constante da lista oficial do Estado de Minas Gerais;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que contenham indivíduos arbóreos de corte proibido pelo Poder Público, salvo se estiverem individualmente protegidas;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na faixa de quinze metros dos limites de segurança das linhas de transmissão e distribuição de energia elétrica, e cem metros ao redor da área de domínio de subestação de energia elétrica;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na faixa de quinze metros a partir da faixa de domínio de rodovias estaduais e federais.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dirty="0"/>
              <a:t>unidades de conservação públicas ou privadas e no seu entorno, exceto nos casos de queima prescrita, conforme Decreto nº 47.919, de 17 de abril de 2020;</a:t>
            </a:r>
          </a:p>
          <a:p>
            <a:pPr algn="just"/>
            <a:endParaRPr lang="pt-BR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1600" b="1" dirty="0"/>
              <a:t>É proibida </a:t>
            </a:r>
            <a:r>
              <a:rPr lang="pt-BR" sz="1600" dirty="0"/>
              <a:t>também a prática da queima controlada </a:t>
            </a:r>
            <a:r>
              <a:rPr lang="pt-BR" sz="1600" b="1" dirty="0"/>
              <a:t>como técnica de exploração ou colheita florestal</a:t>
            </a:r>
            <a:r>
              <a:rPr lang="pt-BR" sz="1600" dirty="0"/>
              <a:t>, bem como para a </a:t>
            </a:r>
            <a:r>
              <a:rPr lang="pt-BR" sz="1600" b="1" dirty="0"/>
              <a:t>limpeza de área</a:t>
            </a:r>
            <a:r>
              <a:rPr lang="pt-BR" sz="1600" dirty="0"/>
              <a:t> que contenha material lenhoso ou restos de exploração florestal </a:t>
            </a:r>
            <a:r>
              <a:rPr lang="pt-BR" sz="1600" b="1" dirty="0"/>
              <a:t>dispersos</a:t>
            </a:r>
            <a:r>
              <a:rPr lang="pt-BR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317572" y="777220"/>
            <a:ext cx="1827295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pt-BR" sz="2400" b="1" dirty="0">
                <a:ln w="0"/>
                <a:solidFill>
                  <a:srgbClr val="006600"/>
                </a:solidFill>
                <a:latin typeface="Segoe UI Semibold" panose="020B0702040204020203" pitchFamily="34" charset="0"/>
                <a:ea typeface="Verdana"/>
                <a:cs typeface="Segoe UI Semibold" panose="020B0702040204020203" pitchFamily="34" charset="0"/>
                <a:sym typeface="Verdana"/>
              </a:rPr>
              <a:t>Da Vedação</a:t>
            </a:r>
          </a:p>
        </p:txBody>
      </p:sp>
    </p:spTree>
    <p:extLst>
      <p:ext uri="{BB962C8B-B14F-4D97-AF65-F5344CB8AC3E}">
        <p14:creationId xmlns:p14="http://schemas.microsoft.com/office/powerpoint/2010/main" val="458666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45505" y="749239"/>
            <a:ext cx="8444299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pt-BR" sz="2400" b="1" dirty="0">
                <a:ln w="0"/>
                <a:solidFill>
                  <a:srgbClr val="006600"/>
                </a:solidFill>
                <a:latin typeface="Segoe UI Semibold" panose="020B0702040204020203" pitchFamily="34" charset="0"/>
                <a:ea typeface="Verdana"/>
                <a:cs typeface="Segoe UI Semibold" panose="020B0702040204020203" pitchFamily="34" charset="0"/>
                <a:sym typeface="Verdana"/>
              </a:rPr>
              <a:t>Da Competência para Autorização para Queima Controlada</a:t>
            </a:r>
            <a:endParaRPr lang="pt-BR" sz="2400" b="1" dirty="0">
              <a:ln w="0"/>
              <a:solidFill>
                <a:srgbClr val="0066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140437" y="5448682"/>
            <a:ext cx="1076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PROCESSO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81B52EB-93D1-3C4F-805B-AD5D9954930D}"/>
              </a:ext>
            </a:extLst>
          </p:cNvPr>
          <p:cNvSpPr txBox="1"/>
          <p:nvPr/>
        </p:nvSpPr>
        <p:spPr>
          <a:xfrm>
            <a:off x="743712" y="1426464"/>
            <a:ext cx="78882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 </a:t>
            </a:r>
          </a:p>
          <a:p>
            <a:r>
              <a:rPr lang="pt-BR" dirty="0"/>
              <a:t>A autorização para queima controlada será emitida: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pelo </a:t>
            </a:r>
            <a:r>
              <a:rPr lang="pt-BR" b="1" dirty="0"/>
              <a:t>IEF</a:t>
            </a:r>
            <a:r>
              <a:rPr lang="pt-BR" dirty="0"/>
              <a:t>, por intermédio da Unidade Regional de Florestas e Biodiversidade – </a:t>
            </a:r>
            <a:r>
              <a:rPr lang="pt-BR" dirty="0" err="1"/>
              <a:t>URFBio</a:t>
            </a:r>
            <a:r>
              <a:rPr lang="pt-BR" dirty="0"/>
              <a:t> – em cuja área de atuação se situar o empreendimento ou atividade:</a:t>
            </a:r>
          </a:p>
          <a:p>
            <a:r>
              <a:rPr lang="pt-BR" dirty="0"/>
              <a:t>a) quando sujeito a Licenciamento Ambiental Simplificado – LAS –;</a:t>
            </a:r>
          </a:p>
          <a:p>
            <a:r>
              <a:rPr lang="pt-BR" dirty="0" err="1"/>
              <a:t>b</a:t>
            </a:r>
            <a:r>
              <a:rPr lang="pt-BR" dirty="0"/>
              <a:t>) quando não passível de licenciamento ambiental; ou</a:t>
            </a:r>
          </a:p>
          <a:p>
            <a:r>
              <a:rPr lang="pt-BR" dirty="0" err="1"/>
              <a:t>c</a:t>
            </a:r>
            <a:r>
              <a:rPr lang="pt-BR" dirty="0"/>
              <a:t>)nos casos em que não tenha sido autorizada no âmbito do licenciamento ambiental;</a:t>
            </a:r>
          </a:p>
          <a:p>
            <a:r>
              <a:rPr lang="pt-BR" dirty="0" err="1"/>
              <a:t>d</a:t>
            </a:r>
            <a:r>
              <a:rPr lang="pt-BR" dirty="0"/>
              <a:t>) nos casos de uso do fogo em atividades vinculadas a pesquisa científica e tecnológica realizadas por instituição de pesquisa reconhecida;</a:t>
            </a:r>
          </a:p>
          <a:p>
            <a:r>
              <a:rPr lang="pt-BR" dirty="0"/>
              <a:t> </a:t>
            </a:r>
          </a:p>
          <a:p>
            <a:r>
              <a:rPr lang="pt-BR" dirty="0"/>
              <a:t>pela </a:t>
            </a:r>
            <a:r>
              <a:rPr lang="pt-BR" b="1" dirty="0"/>
              <a:t>Superintendência Regional de Meio Ambiente – Supram ou Superintendência de Projetos Prioritários – </a:t>
            </a:r>
            <a:r>
              <a:rPr lang="pt-BR" b="1" dirty="0" err="1"/>
              <a:t>Suppri</a:t>
            </a:r>
            <a:r>
              <a:rPr lang="pt-BR" dirty="0"/>
              <a:t> quando se tratar de empreendimento ou atividade sujeito a Licenciamento Ambiental Concomitante – LAC – ou Licenciamento Ambiental Trifásico – LAT;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1604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43783" y="767766"/>
            <a:ext cx="8153194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pt-BR" sz="2400" b="1" dirty="0">
                <a:ln w="0"/>
                <a:solidFill>
                  <a:srgbClr val="006600"/>
                </a:solidFill>
                <a:latin typeface="Segoe UI Semibold" panose="020B0702040204020203" pitchFamily="34" charset="0"/>
                <a:ea typeface="Verdana"/>
                <a:cs typeface="Segoe UI Semibold" panose="020B0702040204020203" pitchFamily="34" charset="0"/>
                <a:sym typeface="Verdana"/>
              </a:rPr>
              <a:t>Do Requerimento de Autorização de Queima Controlada</a:t>
            </a:r>
          </a:p>
          <a:p>
            <a:endParaRPr lang="pt-BR" sz="2400" b="1" dirty="0">
              <a:ln w="0"/>
              <a:solidFill>
                <a:srgbClr val="006600"/>
              </a:solidFill>
              <a:latin typeface="Segoe UI Semibold" panose="020B0702040204020203" pitchFamily="34" charset="0"/>
              <a:ea typeface="Verdana"/>
              <a:cs typeface="Segoe UI Semibold" panose="020B0702040204020203" pitchFamily="34" charset="0"/>
              <a:sym typeface="Verdana"/>
            </a:endParaRPr>
          </a:p>
          <a:p>
            <a:endParaRPr lang="pt-BR" sz="2400" b="1" dirty="0">
              <a:ln w="0"/>
              <a:solidFill>
                <a:srgbClr val="006600"/>
              </a:solidFill>
              <a:latin typeface="Segoe UI Semibold" panose="020B0702040204020203" pitchFamily="34" charset="0"/>
              <a:ea typeface="Verdana"/>
              <a:cs typeface="Segoe UI Semibold" panose="020B0702040204020203" pitchFamily="34" charset="0"/>
              <a:sym typeface="Verdana"/>
            </a:endParaRPr>
          </a:p>
          <a:p>
            <a:endParaRPr lang="pt-BR" sz="2400" b="1" dirty="0">
              <a:ln w="0"/>
              <a:solidFill>
                <a:srgbClr val="0066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305656" y="5363225"/>
            <a:ext cx="2204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PROCESSO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12FEB00-D2E2-A14E-966F-D43DF9837A3C}"/>
              </a:ext>
            </a:extLst>
          </p:cNvPr>
          <p:cNvSpPr txBox="1"/>
          <p:nvPr/>
        </p:nvSpPr>
        <p:spPr>
          <a:xfrm>
            <a:off x="597408" y="1414096"/>
            <a:ext cx="79491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O requerimento de autorização para queima controlada de competência das </a:t>
            </a:r>
            <a:r>
              <a:rPr lang="pt-BR" dirty="0" err="1"/>
              <a:t>Suprams</a:t>
            </a:r>
            <a:r>
              <a:rPr lang="pt-BR" dirty="0"/>
              <a:t> ou </a:t>
            </a:r>
            <a:r>
              <a:rPr lang="pt-BR" dirty="0" err="1"/>
              <a:t>Suppri</a:t>
            </a:r>
            <a:r>
              <a:rPr lang="pt-BR" dirty="0"/>
              <a:t> deverá ser efetuado será instruído via SEI!MG pelo empreendedor com a documentação prevista na Resolução Conjunta </a:t>
            </a:r>
            <a:r>
              <a:rPr lang="pt-BR" dirty="0" err="1"/>
              <a:t>Semad</a:t>
            </a:r>
            <a:r>
              <a:rPr lang="pt-BR" dirty="0"/>
              <a:t>/IEF nº 2.988, de 2020, e no sítio eletrônico da </a:t>
            </a:r>
            <a:r>
              <a:rPr lang="pt-BR" dirty="0" err="1"/>
              <a:t>Semad</a:t>
            </a:r>
            <a:r>
              <a:rPr lang="pt-BR" dirty="0"/>
              <a:t>, link: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 err="1"/>
              <a:t>http</a:t>
            </a:r>
            <a:r>
              <a:rPr lang="pt-BR" dirty="0"/>
              <a:t>://</a:t>
            </a:r>
            <a:r>
              <a:rPr lang="pt-BR" dirty="0" err="1"/>
              <a:t>www.meioambiente.mg.gov.br</a:t>
            </a:r>
            <a:r>
              <a:rPr lang="pt-BR" dirty="0"/>
              <a:t>/</a:t>
            </a:r>
            <a:r>
              <a:rPr lang="pt-BR" dirty="0" err="1"/>
              <a:t>regularizacao</a:t>
            </a:r>
            <a:r>
              <a:rPr lang="pt-BR" dirty="0"/>
              <a:t>-ambiental/-autorizacao-para-queima-controlada-vinculada-a-processo-de-licenciamento-ambiental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3869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97407" y="840918"/>
            <a:ext cx="5411674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r>
              <a:rPr lang="pt-BR" sz="2400" b="1" dirty="0">
                <a:ln w="0"/>
                <a:solidFill>
                  <a:srgbClr val="006600"/>
                </a:solidFill>
                <a:latin typeface="Segoe UI Semibold" panose="020B0702040204020203" pitchFamily="34" charset="0"/>
                <a:ea typeface="Verdana"/>
                <a:cs typeface="Segoe UI Semibold" panose="020B0702040204020203" pitchFamily="34" charset="0"/>
                <a:sym typeface="Verdana"/>
              </a:rPr>
              <a:t>Sistema de Licenciamento Ambiental </a:t>
            </a:r>
          </a:p>
          <a:p>
            <a:endParaRPr lang="pt-BR" sz="2400" b="1" dirty="0">
              <a:ln w="0"/>
              <a:solidFill>
                <a:srgbClr val="006600"/>
              </a:solidFill>
              <a:latin typeface="Segoe UI Semibold" panose="020B0702040204020203" pitchFamily="34" charset="0"/>
              <a:ea typeface="Verdana"/>
              <a:cs typeface="Segoe UI Semibold" panose="020B0702040204020203" pitchFamily="34" charset="0"/>
              <a:sym typeface="Verdana"/>
            </a:endParaRPr>
          </a:p>
          <a:p>
            <a:endParaRPr lang="pt-BR" sz="2400" b="1" dirty="0">
              <a:ln w="0"/>
              <a:solidFill>
                <a:srgbClr val="006600"/>
              </a:solidFill>
              <a:latin typeface="Segoe UI Semibold" panose="020B0702040204020203" pitchFamily="34" charset="0"/>
              <a:ea typeface="Verdana"/>
              <a:cs typeface="Segoe UI Semibold" panose="020B0702040204020203" pitchFamily="34" charset="0"/>
              <a:sym typeface="Verdana"/>
            </a:endParaRPr>
          </a:p>
          <a:p>
            <a:endParaRPr lang="pt-BR" sz="2400" b="1" dirty="0">
              <a:ln w="0"/>
              <a:solidFill>
                <a:srgbClr val="0066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4305656" y="5363225"/>
            <a:ext cx="2204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PROCESSO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12FEB00-D2E2-A14E-966F-D43DF9837A3C}"/>
              </a:ext>
            </a:extLst>
          </p:cNvPr>
          <p:cNvSpPr txBox="1"/>
          <p:nvPr/>
        </p:nvSpPr>
        <p:spPr>
          <a:xfrm>
            <a:off x="597408" y="1414096"/>
            <a:ext cx="7949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dirty="0"/>
          </a:p>
          <a:p>
            <a:pPr algn="just"/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3BDCCF4-AC9D-824C-BC30-2E497EB3A6A4}"/>
              </a:ext>
            </a:extLst>
          </p:cNvPr>
          <p:cNvSpPr txBox="1"/>
          <p:nvPr/>
        </p:nvSpPr>
        <p:spPr>
          <a:xfrm>
            <a:off x="597409" y="1499616"/>
            <a:ext cx="809555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/>
              <a:t>O SLA foi adaptado com a inclusão de questionamento relacionado ao processo de Queima Controlada na etapa Dados Adicionais</a:t>
            </a:r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Esse questionamento será exibido apenas para solicitações com atividades da Listagem </a:t>
            </a:r>
            <a:r>
              <a:rPr lang="pt-BR" dirty="0" err="1"/>
              <a:t>G</a:t>
            </a:r>
            <a:r>
              <a:rPr lang="pt-BR" dirty="0"/>
              <a:t> e cuja fase seja LO, LI+LO, LP+LI+LO, LOC ou LIC+LO.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Atendendo a esses requisitos, será exibida a pergunta:</a:t>
            </a:r>
          </a:p>
          <a:p>
            <a:pPr algn="just"/>
            <a:r>
              <a:rPr lang="pt-BR" dirty="0"/>
              <a:t> "</a:t>
            </a:r>
            <a:r>
              <a:rPr lang="pt-BR" i="1" dirty="0"/>
              <a:t>Haverá necessidade de realização de queima controlada para a prática de atividade agropastoril, florestal ou </a:t>
            </a:r>
            <a:r>
              <a:rPr lang="pt-BR" i="1" dirty="0" err="1"/>
              <a:t>fitosanitária</a:t>
            </a:r>
            <a:r>
              <a:rPr lang="pt-BR" i="1" dirty="0"/>
              <a:t> no decorrer da operação da atividade ou empreendimento?</a:t>
            </a:r>
            <a:r>
              <a:rPr lang="pt-BR" dirty="0"/>
              <a:t>", com as opções de resposta "SIM" e "NÃO".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Caso a resposta seja "SIM", será exibido campo onde o usuário deverá informar o número do processo SEI referente ao pedido de autorização de queima controlada.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3605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0D5F0669-1B77-7B40-9E69-53578A792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0016"/>
            <a:ext cx="9144000" cy="403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608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1095</Words>
  <Application>Microsoft Macintosh PowerPoint</Application>
  <PresentationFormat>Apresentação na tela (4:3)</PresentationFormat>
  <Paragraphs>75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Corbel Light</vt:lpstr>
      <vt:lpstr>Segoe UI</vt:lpstr>
      <vt:lpstr>Segoe UI Semibold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Henrique De Ávila Cruz</dc:creator>
  <cp:lastModifiedBy>Carlos Henrique De Ávila Cruz</cp:lastModifiedBy>
  <cp:revision>4</cp:revision>
  <dcterms:created xsi:type="dcterms:W3CDTF">2021-01-21T15:21:35Z</dcterms:created>
  <dcterms:modified xsi:type="dcterms:W3CDTF">2021-02-04T14:53:26Z</dcterms:modified>
</cp:coreProperties>
</file>