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5" r:id="rId3"/>
    <p:sldId id="258" r:id="rId4"/>
    <p:sldId id="267" r:id="rId5"/>
    <p:sldId id="259" r:id="rId6"/>
    <p:sldId id="261" r:id="rId7"/>
    <p:sldId id="263" r:id="rId8"/>
    <p:sldId id="269" r:id="rId9"/>
    <p:sldId id="262" r:id="rId10"/>
    <p:sldId id="271" r:id="rId11"/>
    <p:sldId id="266" r:id="rId12"/>
    <p:sldId id="279" r:id="rId13"/>
    <p:sldId id="276" r:id="rId14"/>
    <p:sldId id="281" r:id="rId15"/>
    <p:sldId id="283" r:id="rId16"/>
    <p:sldId id="284" r:id="rId17"/>
    <p:sldId id="285" r:id="rId18"/>
    <p:sldId id="287" r:id="rId19"/>
    <p:sldId id="288" r:id="rId20"/>
    <p:sldId id="290" r:id="rId21"/>
    <p:sldId id="292" r:id="rId22"/>
    <p:sldId id="272" r:id="rId23"/>
    <p:sldId id="27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189D-BBE0-41A1-BE60-C48DD55E8D90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D5FB-27AA-453D-9C17-3CE1ABE5D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3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33B5-37E0-4098-B62E-666446FE9808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955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0BCE-E637-47DD-A887-DB21FFCB280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27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9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9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79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27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53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3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70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001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94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571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0DD3-C2BE-403A-AE3F-DA25838C1279}" type="datetimeFigureOut">
              <a:rPr lang="pt-BR" smtClean="0"/>
              <a:t>23/01/2018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415A-3CD3-439A-BC31-4E8A06A55C7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2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5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microsoft.com/office/2007/relationships/hdphoto" Target="../media/hdphoto9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3.wdp"/><Relationship Id="rId1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microsoft.com/office/2007/relationships/hdphoto" Target="../media/hdphoto10.wdp"/><Relationship Id="rId12" Type="http://schemas.openxmlformats.org/officeDocument/2006/relationships/image" Target="../media/image33.png"/><Relationship Id="rId17" Type="http://schemas.microsoft.com/office/2007/relationships/hdphoto" Target="../media/hdphoto15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12.wdp"/><Relationship Id="rId5" Type="http://schemas.openxmlformats.org/officeDocument/2006/relationships/image" Target="../media/image4.gif"/><Relationship Id="rId15" Type="http://schemas.microsoft.com/office/2007/relationships/hdphoto" Target="../media/hdphoto14.wdp"/><Relationship Id="rId10" Type="http://schemas.openxmlformats.org/officeDocument/2006/relationships/image" Target="../media/image32.png"/><Relationship Id="rId19" Type="http://schemas.microsoft.com/office/2007/relationships/hdphoto" Target="../media/hdphoto16.wdp"/><Relationship Id="rId4" Type="http://schemas.openxmlformats.org/officeDocument/2006/relationships/image" Target="../media/image5.png"/><Relationship Id="rId9" Type="http://schemas.microsoft.com/office/2007/relationships/hdphoto" Target="../media/hdphoto11.wdp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8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onardo.mendonca\Desktop\csn_3_20140213_18881097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0" y="1683659"/>
            <a:ext cx="9144000" cy="359954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2618" y="2603809"/>
            <a:ext cx="69341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Avanços e desafios na gestão de barragens</a:t>
            </a:r>
          </a:p>
          <a:p>
            <a:pPr>
              <a:spcAft>
                <a:spcPts val="600"/>
              </a:spcAft>
            </a:pPr>
            <a:r>
              <a:rPr lang="pt-BR" sz="2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Segurança de Barragens de Mineração</a:t>
            </a:r>
          </a:p>
          <a:p>
            <a:endParaRPr lang="pt-BR" sz="2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Pablo César de Souza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Superintendente DNPM MG</a:t>
            </a:r>
            <a:endParaRPr lang="pt-BR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http://institutoejam.com.br/wp-content/uploads/2013/01/ministerio-de-minas-e-energ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6" t="35636" b="47061"/>
          <a:stretch/>
        </p:blipFill>
        <p:spPr bwMode="auto">
          <a:xfrm>
            <a:off x="3708211" y="5726037"/>
            <a:ext cx="1150019" cy="4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54" y="5551647"/>
            <a:ext cx="1470971" cy="8067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" y="5651057"/>
            <a:ext cx="1605956" cy="53292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D2C9-16DD-4C20-A1A1-F967F6A7469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196524" y="692696"/>
            <a:ext cx="7252780" cy="494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 </a:t>
            </a:r>
            <a:r>
              <a:rPr lang="pt-BR" sz="2000" dirty="0">
                <a:solidFill>
                  <a:schemeClr val="tx2"/>
                </a:solidFill>
              </a:rPr>
              <a:t>que o DNPM fez em Gestão da Segurança de Barragens</a:t>
            </a:r>
            <a:r>
              <a:rPr lang="pt-BR" sz="2000" dirty="0" smtClean="0">
                <a:solidFill>
                  <a:schemeClr val="tx2"/>
                </a:solidFill>
              </a:rPr>
              <a:t>:</a:t>
            </a:r>
            <a:endParaRPr lang="pt-BR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43608" y="1556793"/>
            <a:ext cx="7252780" cy="4520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dirty="0" smtClean="0"/>
              <a:t> 2016 : </a:t>
            </a:r>
            <a:r>
              <a:rPr lang="pt-BR" sz="1800" dirty="0" smtClean="0"/>
              <a:t>Como </a:t>
            </a:r>
            <a:r>
              <a:rPr lang="pt-BR" sz="1800" dirty="0"/>
              <a:t>consequência imediata do grave acidente ocorrido na mineradora Samarco </a:t>
            </a:r>
            <a:r>
              <a:rPr lang="pt-BR" sz="1800" dirty="0" smtClean="0"/>
              <a:t>S.A, em Mariana, </a:t>
            </a:r>
            <a:r>
              <a:rPr lang="pt-BR" sz="1800" dirty="0"/>
              <a:t>no </a:t>
            </a:r>
            <a:r>
              <a:rPr lang="pt-BR" sz="1800" dirty="0" smtClean="0"/>
              <a:t>fim de </a:t>
            </a:r>
            <a:r>
              <a:rPr lang="pt-BR" sz="1800" dirty="0"/>
              <a:t>2015 com o rompimento da Barragem de Fundão, verificou-se a necessidade de atualizar os dados referentes às condições das barragens de mineração</a:t>
            </a:r>
            <a:r>
              <a:rPr lang="pt-BR" sz="1800" dirty="0" smtClean="0"/>
              <a:t>;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dirty="0"/>
              <a:t> Desta forma, </a:t>
            </a:r>
            <a:r>
              <a:rPr lang="pt-BR" sz="1800" dirty="0" smtClean="0"/>
              <a:t>foi </a:t>
            </a:r>
            <a:r>
              <a:rPr lang="pt-BR" sz="1800" dirty="0"/>
              <a:t>contratada uma </a:t>
            </a:r>
            <a:r>
              <a:rPr lang="pt-BR" sz="1800" dirty="0" smtClean="0"/>
              <a:t>empresa </a:t>
            </a:r>
            <a:r>
              <a:rPr lang="pt-BR" sz="1800" dirty="0"/>
              <a:t>de </a:t>
            </a:r>
            <a:r>
              <a:rPr lang="pt-BR" sz="1800" dirty="0" smtClean="0"/>
              <a:t>consultoria especializada </a:t>
            </a:r>
            <a:r>
              <a:rPr lang="pt-BR" sz="1800" dirty="0"/>
              <a:t>em </a:t>
            </a:r>
            <a:r>
              <a:rPr lang="pt-BR" sz="1800" dirty="0" smtClean="0"/>
              <a:t>engenharia geotécnica </a:t>
            </a:r>
            <a:r>
              <a:rPr lang="pt-BR" sz="1800" dirty="0"/>
              <a:t>e </a:t>
            </a:r>
            <a:r>
              <a:rPr lang="pt-BR" sz="1800" dirty="0" smtClean="0"/>
              <a:t>mecânica </a:t>
            </a:r>
            <a:r>
              <a:rPr lang="pt-BR" sz="1800" dirty="0"/>
              <a:t>dos </a:t>
            </a:r>
            <a:r>
              <a:rPr lang="pt-BR" sz="1800" dirty="0" smtClean="0"/>
              <a:t>solos, para </a:t>
            </a:r>
            <a:r>
              <a:rPr lang="pt-BR" sz="1800" dirty="0"/>
              <a:t>prover </a:t>
            </a:r>
            <a:r>
              <a:rPr lang="pt-BR" sz="1800" dirty="0" smtClean="0"/>
              <a:t>assessoria técnica especializada, aos </a:t>
            </a:r>
            <a:r>
              <a:rPr lang="pt-BR" sz="1800" dirty="0"/>
              <a:t>agentes </a:t>
            </a:r>
            <a:r>
              <a:rPr lang="pt-BR" sz="1800" dirty="0" smtClean="0"/>
              <a:t>do </a:t>
            </a:r>
            <a:r>
              <a:rPr lang="pt-BR" sz="1800" dirty="0"/>
              <a:t>Departamento para uma campanha de </a:t>
            </a:r>
            <a:r>
              <a:rPr lang="pt-BR" sz="1800" dirty="0" smtClean="0"/>
              <a:t>fiscalização intensa  </a:t>
            </a:r>
            <a:r>
              <a:rPr lang="pt-BR" sz="1800" dirty="0"/>
              <a:t>no estado de Minas Gerais</a:t>
            </a:r>
            <a:r>
              <a:rPr lang="pt-BR" sz="1800" dirty="0" smtClean="0"/>
              <a:t>;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dirty="0" smtClean="0"/>
              <a:t>Em 2016, foram fiscalizadas no Brasil, 329 barragens de rejeitos inseridas na PNSB, cerca de 80% de todas as estruturas. Em Minas Gerais, foram 244 barragens de mineração vistoriadas, de 38 mineradoras;</a:t>
            </a:r>
            <a:endParaRPr lang="pt-BR" sz="1800" dirty="0"/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16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mtClean="0">
                <a:solidFill>
                  <a:schemeClr val="tx2"/>
                </a:solidFill>
                <a:latin typeface="+mn-lt"/>
              </a:rPr>
              <a:t>VISTORIAS 2017</a:t>
            </a:r>
            <a:endParaRPr lang="pt-BR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259" y="1460851"/>
            <a:ext cx="5783485" cy="6339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83" y="2564904"/>
            <a:ext cx="8615592" cy="33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25" y="1772817"/>
            <a:ext cx="6170153" cy="38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43608" y="1268761"/>
            <a:ext cx="7252780" cy="4592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dirty="0" smtClean="0"/>
              <a:t> </a:t>
            </a:r>
            <a:r>
              <a:rPr lang="pt-BR" sz="1800" b="1" i="1" dirty="0" smtClean="0"/>
              <a:t>Cadastramento das Barragens:  </a:t>
            </a:r>
            <a:r>
              <a:rPr lang="pt-BR" sz="1800" dirty="0" smtClean="0"/>
              <a:t>Via SIGBM. Inclusão instantânea.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i="1" dirty="0" smtClean="0"/>
              <a:t> </a:t>
            </a:r>
            <a:r>
              <a:rPr lang="pt-BR" sz="1800" b="1" i="1" dirty="0" err="1" smtClean="0"/>
              <a:t>Descadastramento</a:t>
            </a:r>
            <a:r>
              <a:rPr lang="pt-BR" sz="1800" i="1" dirty="0" smtClean="0"/>
              <a:t>: </a:t>
            </a:r>
            <a:r>
              <a:rPr lang="pt-BR" sz="1800" dirty="0" smtClean="0"/>
              <a:t>Envio de projeto de descaracterização pelo SIGBM.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i="1" dirty="0" smtClean="0"/>
              <a:t> Classificação: </a:t>
            </a:r>
            <a:r>
              <a:rPr lang="pt-BR" sz="1800" dirty="0" smtClean="0"/>
              <a:t>Online, atualização da classificação pela vistoria </a:t>
            </a:r>
            <a:r>
              <a:rPr lang="pt-BR" sz="1800" i="1" dirty="0" smtClean="0"/>
              <a:t>in loco.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i="1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i="1" dirty="0" smtClean="0"/>
              <a:t> Público Externo: </a:t>
            </a:r>
            <a:r>
              <a:rPr lang="pt-BR" sz="1800" dirty="0" smtClean="0"/>
              <a:t>Futuro módulo de acesso ao sistema pela sociedade.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i="1" dirty="0" smtClean="0"/>
              <a:t> </a:t>
            </a:r>
            <a:r>
              <a:rPr lang="pt-BR" sz="1800" b="1" i="1" dirty="0" smtClean="0"/>
              <a:t>Mapa de Inundação: </a:t>
            </a:r>
            <a:r>
              <a:rPr lang="pt-BR" sz="1800" dirty="0" smtClean="0"/>
              <a:t>Obrigatório para todas as barragens. Considerar o cenário de ruptura hipotético da barragem com o pior dano.</a:t>
            </a:r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pt-BR" sz="1800" b="1" i="1" dirty="0"/>
              <a:t> </a:t>
            </a:r>
            <a:r>
              <a:rPr lang="pt-BR" sz="1800" b="1" i="1" dirty="0" smtClean="0"/>
              <a:t>Sistema de Monitoramento: </a:t>
            </a:r>
            <a:r>
              <a:rPr lang="pt-BR" sz="1800" dirty="0" smtClean="0"/>
              <a:t>Obrigatório para todas as estruturas. DPA Alto devem manter vídeo-monitoramento 24 horas por dia.</a:t>
            </a:r>
            <a:endParaRPr lang="pt-BR" sz="1800" b="1" i="1" dirty="0" smtClean="0"/>
          </a:p>
          <a:p>
            <a:pPr algn="just">
              <a:buClr>
                <a:srgbClr val="002060"/>
              </a:buClr>
              <a:buFont typeface="Wingdings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300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43608" y="1501979"/>
            <a:ext cx="72527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REVISÃO PERIÓDICA DE BARRAGEM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2348880"/>
            <a:ext cx="8010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19564" y="1268760"/>
            <a:ext cx="72527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FICHAS DE INSPEÇÃO REGULAR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61" y="1666726"/>
            <a:ext cx="4276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6" y="2718473"/>
            <a:ext cx="3152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5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45610" y="1628800"/>
            <a:ext cx="72527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DECLARAÇÃO DE CONDIÇÃO DE ESTABILIDADE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2" y="2564905"/>
            <a:ext cx="6138626" cy="29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4" y="2258369"/>
            <a:ext cx="24860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2839379"/>
            <a:ext cx="3324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45610" y="1556792"/>
            <a:ext cx="725278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INSPEÇÃO ESPECIAL DE SEGURANÇA DE BARRAGEM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420889"/>
            <a:ext cx="5852757" cy="31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0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6272" y="260649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Portaria DNPM nº 70.389, de 17 de maio de 2017 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70921" y="1981007"/>
            <a:ext cx="796954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PAEBM – PLANO DE AÇÕES DE EMERGÊNCIA PARA BARRAGENS DE MINERAÇÃO</a:t>
            </a:r>
          </a:p>
          <a:p>
            <a:pPr>
              <a:lnSpc>
                <a:spcPct val="110000"/>
              </a:lnSpc>
              <a:buClr>
                <a:srgbClr val="002060"/>
              </a:buClr>
            </a:pPr>
            <a:endParaRPr lang="pt-BR" sz="1800" b="1" i="1" dirty="0"/>
          </a:p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1800" b="1" i="1" dirty="0" smtClean="0"/>
              <a:t>RESPONSABILIDADES: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03"/>
          <a:stretch/>
        </p:blipFill>
        <p:spPr bwMode="auto">
          <a:xfrm>
            <a:off x="1398843" y="2322417"/>
            <a:ext cx="6197495" cy="395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1026250" y="4651056"/>
            <a:ext cx="6441577" cy="5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12106" y="476674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Situação Atual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01"/>
          <a:stretch/>
        </p:blipFill>
        <p:spPr bwMode="auto">
          <a:xfrm>
            <a:off x="997468" y="1916833"/>
            <a:ext cx="7058025" cy="2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6668" y="260649"/>
            <a:ext cx="7800419" cy="811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Áreas de atribuições finalísticas do DNPM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56" y="1268761"/>
            <a:ext cx="5551719" cy="48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6" y="3212976"/>
            <a:ext cx="4520935" cy="30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12106" y="332658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Sistema Integrado de Gestão da Segurança de Barragens de Mineração - SIGBM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62900" y="1556792"/>
            <a:ext cx="796954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2060"/>
              </a:buClr>
            </a:pPr>
            <a:r>
              <a:rPr lang="pt-BR" sz="2000" b="1" i="1" dirty="0" smtClean="0"/>
              <a:t>SIGBM</a:t>
            </a:r>
            <a:endParaRPr lang="pt-BR" sz="1800" b="1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5" y="1988841"/>
            <a:ext cx="76104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00" y="3356992"/>
            <a:ext cx="4655616" cy="25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32" y="4411051"/>
            <a:ext cx="1394627" cy="1786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12106" y="476674"/>
            <a:ext cx="7800419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Sistema Integrado de Gestão da Segurança de Barragens de Mineração - SIGBM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3" y="1772817"/>
            <a:ext cx="3838575" cy="828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83" y="1715668"/>
            <a:ext cx="3800475" cy="8858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4740"/>
            <a:ext cx="1847850" cy="1066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07" y="2853595"/>
            <a:ext cx="2028825" cy="1676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87" y="2853595"/>
            <a:ext cx="2019300" cy="13144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95" y="5035364"/>
            <a:ext cx="2990850" cy="390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5" y="5517233"/>
            <a:ext cx="4171950" cy="495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084516" y="2158580"/>
            <a:ext cx="817308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2434088" y="3488140"/>
            <a:ext cx="91377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5656221" y="3488140"/>
            <a:ext cx="78798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427984" y="4365105"/>
            <a:ext cx="0" cy="67026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981614" y="260649"/>
            <a:ext cx="7252780" cy="607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</a:rPr>
              <a:t>Visão de futuro – órgãos fiscalizadores</a:t>
            </a:r>
            <a:endParaRPr lang="pt-BR" sz="28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39552" y="1043569"/>
            <a:ext cx="8136904" cy="41856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t-BR" sz="1800" b="1" dirty="0" smtClean="0"/>
              <a:t> </a:t>
            </a:r>
            <a:r>
              <a:rPr lang="pt-BR" sz="1800" dirty="0" smtClean="0"/>
              <a:t>Gerenciamento da informação de alterações na barragem, em tempo real;</a:t>
            </a:r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 smtClean="0"/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t-BR" sz="1800" dirty="0" smtClean="0"/>
              <a:t> Tratar o assunto com a especificidade e destaque no âmbito da fiscalização dos empreendimentos de lavra mineral;</a:t>
            </a:r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 smtClean="0"/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t-BR" sz="1800" dirty="0" smtClean="0"/>
              <a:t>Enfrentar o desafio de medidas de gestão territorial à jusante do empreendimento e criação de mecanismos de interlocução com as comunidades;</a:t>
            </a:r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/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t-BR" sz="1800" dirty="0" smtClean="0"/>
              <a:t>Capacitações do corpo técnico do </a:t>
            </a:r>
            <a:r>
              <a:rPr lang="pt-BR" sz="1800" dirty="0" smtClean="0"/>
              <a:t>órgão;</a:t>
            </a:r>
            <a:endParaRPr lang="pt-BR" sz="1800" dirty="0" smtClean="0"/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 smtClean="0"/>
          </a:p>
          <a:p>
            <a:pPr marL="285750" indent="-285750" algn="just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pt-BR" sz="1800" dirty="0" smtClean="0"/>
              <a:t>Empreendedores devem adotar novas tecnologias no monitoramento das condições operacionais (scanners nas estruturas, salas de controle, etc.)</a:t>
            </a:r>
            <a:endParaRPr lang="pt-BR" sz="1800" dirty="0"/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 smtClean="0"/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pt-BR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26846"/>
            <a:ext cx="4896544" cy="16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0869511" cy="62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460109" y="2107824"/>
            <a:ext cx="42237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/>
              <a:t>Pablo César de Souza</a:t>
            </a:r>
          </a:p>
          <a:p>
            <a:pPr algn="ctr"/>
            <a:r>
              <a:rPr lang="pt-BR" sz="2000" b="1" dirty="0" smtClean="0"/>
              <a:t>Superintendente DNPM/MG</a:t>
            </a:r>
          </a:p>
          <a:p>
            <a:pPr algn="ctr"/>
            <a:r>
              <a:rPr lang="pt-BR" sz="2000" dirty="0" smtClean="0"/>
              <a:t>pablo.souza@dnpm.gov.br</a:t>
            </a:r>
          </a:p>
        </p:txBody>
      </p:sp>
    </p:spTree>
    <p:extLst>
      <p:ext uri="{BB962C8B-B14F-4D97-AF65-F5344CB8AC3E}">
        <p14:creationId xmlns:p14="http://schemas.microsoft.com/office/powerpoint/2010/main" val="468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06579" y="449811"/>
            <a:ext cx="7800419" cy="6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Universo atual da fiscalização DNPM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897620" y="260648"/>
            <a:ext cx="7562812" cy="6597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pt-BR" sz="2000" dirty="0" smtClean="0">
                <a:latin typeface="+mn-lt"/>
              </a:rPr>
              <a:t>O universo fiscalizável até 10/2017, é cerca de </a:t>
            </a:r>
            <a:r>
              <a:rPr lang="pt-BR" sz="2000" b="1" dirty="0" smtClean="0">
                <a:latin typeface="+mn-lt"/>
              </a:rPr>
              <a:t>37.000 títulos de empreendimentos de lavra mineral </a:t>
            </a:r>
            <a:r>
              <a:rPr lang="pt-BR" sz="2000" dirty="0" smtClean="0">
                <a:latin typeface="+mn-lt"/>
              </a:rPr>
              <a:t>, contando com:</a:t>
            </a:r>
          </a:p>
          <a:p>
            <a:pPr algn="just">
              <a:spcAft>
                <a:spcPts val="1200"/>
              </a:spcAft>
            </a:pPr>
            <a:endParaRPr lang="pt-BR" sz="2000" dirty="0">
              <a:latin typeface="+mn-lt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Mais de </a:t>
            </a:r>
            <a:r>
              <a:rPr lang="pt-BR" sz="2000" b="1" dirty="0" smtClean="0">
                <a:latin typeface="+mn-lt"/>
              </a:rPr>
              <a:t>10.000</a:t>
            </a:r>
            <a:r>
              <a:rPr lang="pt-BR" sz="2000" dirty="0" smtClean="0">
                <a:latin typeface="+mn-lt"/>
              </a:rPr>
              <a:t> concessões (minerais metálicos, não metálicos, energéticos, rochas britadas e para revestimentos);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+mn-lt"/>
              </a:rPr>
              <a:t>17.271</a:t>
            </a:r>
            <a:r>
              <a:rPr lang="pt-BR" sz="2000" dirty="0" smtClean="0">
                <a:latin typeface="+mn-lt"/>
              </a:rPr>
              <a:t> registros de licença (materiais de uso na construção civil);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+mn-lt"/>
              </a:rPr>
              <a:t>2.308 </a:t>
            </a:r>
            <a:r>
              <a:rPr lang="pt-BR" sz="2000" dirty="0" smtClean="0">
                <a:latin typeface="+mn-lt"/>
              </a:rPr>
              <a:t>permissões de lavra garimpeira (gemas, diamantes, ouro);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+mn-lt"/>
              </a:rPr>
              <a:t>1.959 </a:t>
            </a:r>
            <a:r>
              <a:rPr lang="pt-BR" sz="2000" dirty="0" smtClean="0">
                <a:latin typeface="+mn-lt"/>
              </a:rPr>
              <a:t>registros de extração (materiais de uso em obras públicas com título do DNPM);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Além de mais de 40.000 alvarás de pesquisa em vigor, uma média anual de de 2.200 relatórios parciais, 6.300 relatórios finais, 1.000 pedidos de guia e 1.000 demandas externas de combate a lavra ilegal para análise,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06579" y="449811"/>
            <a:ext cx="7800419" cy="1323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DNPM NA IMPLANTAÇÃO DA POLÍTICA NACIONAL DE SEGURANÇA DE BARRAGENS – PNSB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154216" y="2548880"/>
            <a:ext cx="7252780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Controles em Segurança de Barragens</a:t>
            </a:r>
          </a:p>
          <a:p>
            <a:pPr marL="354013" algn="just"/>
            <a:r>
              <a:rPr lang="pt-BR" sz="2000" dirty="0">
                <a:latin typeface="+mn-lt"/>
              </a:rPr>
              <a:t> </a:t>
            </a:r>
          </a:p>
          <a:p>
            <a:pPr marL="696913" indent="-3429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Legislação e normativos implantados;</a:t>
            </a:r>
          </a:p>
          <a:p>
            <a:pPr marL="696913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+mn-lt"/>
            </a:endParaRPr>
          </a:p>
          <a:p>
            <a:pPr marL="696913" indent="-342900" algn="just"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+mn-lt"/>
              </a:rPr>
              <a:t>Cadastro, Classificação, Planejamento e Fiscalização </a:t>
            </a:r>
            <a:r>
              <a:rPr lang="pt-BR" sz="2000" i="1" dirty="0" smtClean="0">
                <a:latin typeface="+mn-lt"/>
              </a:rPr>
              <a:t>in loco</a:t>
            </a:r>
            <a:r>
              <a:rPr lang="pt-BR" sz="2000" dirty="0" smtClean="0">
                <a:latin typeface="+mn-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6579" y="449811"/>
            <a:ext cx="7800419" cy="818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FRENTES DE AÇÕES DO DNPM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4" y="1511232"/>
            <a:ext cx="6947952" cy="421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6579" y="243859"/>
            <a:ext cx="7800419" cy="6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Gestão da Segurança de Barragens - Resumo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0" y="1619632"/>
            <a:ext cx="8407560" cy="447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606577" y="1124744"/>
            <a:ext cx="7252780" cy="494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 </a:t>
            </a:r>
            <a:r>
              <a:rPr lang="pt-BR" sz="2000" dirty="0">
                <a:solidFill>
                  <a:schemeClr val="tx2"/>
                </a:solidFill>
              </a:rPr>
              <a:t>que o DNPM fez em Gestão da Segurança de Barragens</a:t>
            </a:r>
            <a:r>
              <a:rPr lang="pt-BR" sz="2000" dirty="0" smtClean="0">
                <a:solidFill>
                  <a:schemeClr val="tx2"/>
                </a:solidFill>
              </a:rPr>
              <a:t>:</a:t>
            </a:r>
            <a:endParaRPr lang="pt-BR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4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6579" y="243859"/>
            <a:ext cx="7800419" cy="6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Gestão da Segurança de Barragens - Resumo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971600" y="1124744"/>
            <a:ext cx="7252780" cy="494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 </a:t>
            </a:r>
            <a:r>
              <a:rPr lang="pt-BR" sz="2000" dirty="0">
                <a:solidFill>
                  <a:schemeClr val="tx2"/>
                </a:solidFill>
              </a:rPr>
              <a:t>que o DNPM fez em Gestão da Segurança de Barragens</a:t>
            </a:r>
            <a:r>
              <a:rPr lang="pt-BR" sz="2000" dirty="0" smtClean="0">
                <a:solidFill>
                  <a:schemeClr val="tx2"/>
                </a:solidFill>
              </a:rPr>
              <a:t>:</a:t>
            </a:r>
            <a:endParaRPr lang="pt-BR" sz="20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/>
          <a:stretch/>
        </p:blipFill>
        <p:spPr bwMode="auto">
          <a:xfrm>
            <a:off x="1412159" y="1763649"/>
            <a:ext cx="6340605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35" b="87459"/>
          <a:stretch/>
        </p:blipFill>
        <p:spPr bwMode="auto">
          <a:xfrm>
            <a:off x="971600" y="1746826"/>
            <a:ext cx="294214" cy="65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61" y="3019831"/>
            <a:ext cx="6848996" cy="322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6579" y="243859"/>
            <a:ext cx="7800419" cy="6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Gestão da Segurança de Barragens - Resumo</a:t>
            </a:r>
            <a:endParaRPr lang="pt-BR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971600" y="1124744"/>
            <a:ext cx="7252780" cy="494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O </a:t>
            </a:r>
            <a:r>
              <a:rPr lang="pt-BR" sz="2000" dirty="0">
                <a:solidFill>
                  <a:schemeClr val="tx2"/>
                </a:solidFill>
              </a:rPr>
              <a:t>que o DNPM fez em Gestão da Segurança de Barragens</a:t>
            </a:r>
            <a:r>
              <a:rPr lang="pt-BR" sz="2000" dirty="0" smtClean="0">
                <a:solidFill>
                  <a:schemeClr val="tx2"/>
                </a:solidFill>
              </a:rPr>
              <a:t>:</a:t>
            </a:r>
            <a:endParaRPr lang="pt-BR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17406" y="1772816"/>
            <a:ext cx="7406974" cy="617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smtClean="0"/>
              <a:t>Elaboração de mapas interativos para que a sociedade possa ter acesso às informações de barragens do DNPM. Disponibilizados no site do DNPM.</a:t>
            </a:r>
            <a:endParaRPr lang="pt-BR" sz="1800" dirty="0" smtClean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89" y="2531925"/>
            <a:ext cx="5017402" cy="359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5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10184"/>
            <a:ext cx="9144000" cy="54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>
          <a:xfrm>
            <a:off x="1401674" y="6403028"/>
            <a:ext cx="5906630" cy="365125"/>
          </a:xfrm>
        </p:spPr>
        <p:txBody>
          <a:bodyPr/>
          <a:lstStyle/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SEMINÁRIO INTERNACIONAL DE TECNOLOGIAS E GESTÃO DE BARRAGENS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5" y="6274389"/>
            <a:ext cx="1025030" cy="562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6371406"/>
            <a:ext cx="1109313" cy="36811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2"/>
          <a:stretch/>
        </p:blipFill>
        <p:spPr bwMode="auto">
          <a:xfrm>
            <a:off x="289528" y="330490"/>
            <a:ext cx="8469552" cy="58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932</Words>
  <Application>Microsoft Office PowerPoint</Application>
  <PresentationFormat>Apresentação na tela (4:3)</PresentationFormat>
  <Paragraphs>123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Henrique Paiva Mendonça</dc:creator>
  <cp:lastModifiedBy>Leonardo Henrique Paiva Mendonça</cp:lastModifiedBy>
  <cp:revision>37</cp:revision>
  <dcterms:created xsi:type="dcterms:W3CDTF">2018-01-18T12:40:22Z</dcterms:created>
  <dcterms:modified xsi:type="dcterms:W3CDTF">2018-01-23T20:10:35Z</dcterms:modified>
</cp:coreProperties>
</file>