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47" r:id="rId2"/>
    <p:sldId id="741" r:id="rId3"/>
    <p:sldId id="638" r:id="rId4"/>
    <p:sldId id="743" r:id="rId5"/>
    <p:sldId id="878" r:id="rId6"/>
    <p:sldId id="934" r:id="rId7"/>
    <p:sldId id="642" r:id="rId8"/>
    <p:sldId id="864" r:id="rId9"/>
    <p:sldId id="937" r:id="rId10"/>
    <p:sldId id="942" r:id="rId11"/>
    <p:sldId id="866" r:id="rId12"/>
    <p:sldId id="744" r:id="rId13"/>
    <p:sldId id="943" r:id="rId14"/>
    <p:sldId id="941" r:id="rId15"/>
    <p:sldId id="760" r:id="rId16"/>
    <p:sldId id="935" r:id="rId17"/>
    <p:sldId id="883" r:id="rId18"/>
    <p:sldId id="936" r:id="rId19"/>
    <p:sldId id="938" r:id="rId20"/>
    <p:sldId id="939" r:id="rId21"/>
    <p:sldId id="940" r:id="rId22"/>
    <p:sldId id="887" r:id="rId23"/>
    <p:sldId id="888" r:id="rId24"/>
    <p:sldId id="889" r:id="rId25"/>
    <p:sldId id="890" r:id="rId26"/>
    <p:sldId id="894" r:id="rId27"/>
    <p:sldId id="896" r:id="rId28"/>
    <p:sldId id="852" r:id="rId29"/>
    <p:sldId id="644" r:id="rId30"/>
    <p:sldId id="868" r:id="rId31"/>
  </p:sldIdLst>
  <p:sldSz cx="9144000" cy="6858000" type="screen4x3"/>
  <p:notesSz cx="6858000" cy="9737725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0C0C0"/>
    <a:srgbClr val="DBD2FA"/>
    <a:srgbClr val="D3DAF9"/>
    <a:srgbClr val="777777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595" autoAdjust="0"/>
  </p:normalViewPr>
  <p:slideViewPr>
    <p:cSldViewPr snapToGrid="0">
      <p:cViewPr varScale="1">
        <p:scale>
          <a:sx n="64" d="100"/>
          <a:sy n="64" d="100"/>
        </p:scale>
        <p:origin x="768" y="60"/>
      </p:cViewPr>
      <p:guideLst>
        <p:guide orient="horz" pos="216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10"/>
    </p:cViewPr>
  </p:sorterViewPr>
  <p:notesViewPr>
    <p:cSldViewPr snapToGrid="0">
      <p:cViewPr>
        <p:scale>
          <a:sx n="66" d="100"/>
          <a:sy n="66" d="100"/>
        </p:scale>
        <p:origin x="-1602" y="582"/>
      </p:cViewPr>
      <p:guideLst>
        <p:guide orient="horz" pos="306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ctr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ctr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96C1715-617C-4E2F-8361-75F35DE6C642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9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ctr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ctr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30250"/>
            <a:ext cx="4870450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4388"/>
            <a:ext cx="502920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B30465A-60BD-4CD9-B16D-27DAE2FA107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975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DDF9D-4C1B-48CA-A370-B40F854140CD}" type="slidenum">
              <a:rPr lang="it-IT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171E4-30A9-4473-9742-F268ACC1B818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868863"/>
            <a:ext cx="5029200" cy="438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9074A7-A69E-47A1-8EAA-D9D02E333B81}" type="slidenum">
              <a:rPr lang="pt-BR" altLang="pt-BR" smtClean="0"/>
              <a:pPr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502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342B-6A77-4CEB-9A75-16931A68816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6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91FE2-1758-4AE5-87D7-97FAD05AB5B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16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8C52-3B00-4589-AA3C-EF42447C8816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20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7CA02D-F11D-4280-B6F7-0F4542401D7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146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A066-0130-442B-BD2F-B07B8CA16D8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27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ED1B-0BAC-49F2-A359-6B9BBD270EC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3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47E2-EA2F-4E00-A861-A8C68E75873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27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9843F-D510-4E7C-A51C-6A75D09EF382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18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3D75-B757-4F1C-A5A4-01039012037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45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A8B7-A019-4A99-9A66-8EBBFCCFC1A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42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CC85-7F29-404F-97AA-E2777C365E74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10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CBD7-48DC-45F1-9081-2ACB777F376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7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77777"/>
            </a:gs>
            <a:gs pos="100000">
              <a:srgbClr val="FEFEF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AC2D1430-4E0E-4492-A5DA-A2B4590F388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dec.estt.ipt.pt/trabalhos/20023353/images/Paradela.big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55" name="Text Box 11"/>
          <p:cNvSpPr txBox="1">
            <a:spLocks noChangeArrowheads="1"/>
          </p:cNvSpPr>
          <p:nvPr/>
        </p:nvSpPr>
        <p:spPr bwMode="auto">
          <a:xfrm>
            <a:off x="1154609" y="1859002"/>
            <a:ext cx="67357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FF0000"/>
                </a:solidFill>
                <a:latin typeface="+mj-lt"/>
              </a:rPr>
              <a:t>Gestão de Riscos em Barragens</a:t>
            </a:r>
            <a:endParaRPr lang="pt-BR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87347" y="3839917"/>
            <a:ext cx="6701991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4000" b="1" dirty="0">
                <a:solidFill>
                  <a:schemeClr val="tx2"/>
                </a:solidFill>
                <a:effectLst/>
              </a:rPr>
              <a:t>Prof. André Assis, PhD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dirty="0">
                <a:solidFill>
                  <a:schemeClr val="tx2"/>
                </a:solidFill>
                <a:effectLst/>
              </a:rPr>
              <a:t>(Universidade de Brasília)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800" b="1" dirty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dirty="0">
                <a:solidFill>
                  <a:schemeClr val="tx2"/>
                </a:solidFill>
                <a:effectLst/>
              </a:rPr>
              <a:t>Belo Horizonte MG, 24-25 Janeiro 2018</a:t>
            </a:r>
          </a:p>
        </p:txBody>
      </p:sp>
      <p:graphicFrame>
        <p:nvGraphicFramePr>
          <p:cNvPr id="9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392503"/>
              </p:ext>
            </p:extLst>
          </p:nvPr>
        </p:nvGraphicFramePr>
        <p:xfrm>
          <a:off x="7296727" y="6040582"/>
          <a:ext cx="1847273" cy="81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Document" r:id="rId4" imgW="3142857" imgH="1800000" progId="Word.Document.8">
                  <p:embed/>
                </p:oleObj>
              </mc:Choice>
              <mc:Fallback>
                <p:oleObj name="Document" r:id="rId4" imgW="3142857" imgH="18000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727" y="6040582"/>
                        <a:ext cx="1847273" cy="81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ECE2EF89-38AE-4AC2-8E1A-B095674BC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55300" cy="10064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87F4D0E-93E4-40B6-9CF0-B9C489260CCF}"/>
              </a:ext>
            </a:extLst>
          </p:cNvPr>
          <p:cNvSpPr txBox="1"/>
          <p:nvPr/>
        </p:nvSpPr>
        <p:spPr>
          <a:xfrm>
            <a:off x="2058966" y="15"/>
            <a:ext cx="6260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b="1" dirty="0"/>
              <a:t>Seminário Internacional de</a:t>
            </a:r>
          </a:p>
          <a:p>
            <a:pPr algn="r"/>
            <a:r>
              <a:rPr lang="pt-BR" sz="3200" b="1" dirty="0"/>
              <a:t>Tecnologias e Gestão de Barragens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549D8E0-9254-46D5-BBDB-95D47092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4" y="2861072"/>
            <a:ext cx="2863454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pt-BR" sz="2100" b="1" dirty="0" err="1"/>
              <a:t>Variável</a:t>
            </a:r>
            <a:r>
              <a:rPr lang="en-GB" altLang="pt-BR" sz="2100" b="1" dirty="0"/>
              <a:t> X1</a:t>
            </a:r>
          </a:p>
          <a:p>
            <a:pPr algn="l"/>
            <a:endParaRPr lang="en-GB" altLang="pt-BR" sz="2100" b="1" dirty="0"/>
          </a:p>
          <a:p>
            <a:pPr algn="l"/>
            <a:endParaRPr lang="en-GB" altLang="pt-BR" sz="2100" b="1" dirty="0"/>
          </a:p>
          <a:p>
            <a:pPr algn="l"/>
            <a:r>
              <a:rPr lang="en-GB" altLang="pt-BR" sz="2100" b="1" dirty="0" err="1"/>
              <a:t>Variável</a:t>
            </a:r>
            <a:r>
              <a:rPr lang="en-GB" altLang="pt-BR" sz="2100" b="1" dirty="0"/>
              <a:t> X2</a:t>
            </a:r>
          </a:p>
          <a:p>
            <a:pPr algn="l"/>
            <a:endParaRPr lang="en-GB" altLang="pt-BR" sz="2100" b="1" dirty="0"/>
          </a:p>
          <a:p>
            <a:pPr algn="l"/>
            <a:endParaRPr lang="en-GB" altLang="pt-BR" sz="2100" b="1" dirty="0"/>
          </a:p>
          <a:p>
            <a:pPr algn="l"/>
            <a:r>
              <a:rPr lang="en-GB" altLang="pt-BR" sz="2100" b="1" dirty="0" err="1"/>
              <a:t>Variável</a:t>
            </a:r>
            <a:r>
              <a:rPr lang="en-GB" altLang="pt-BR" sz="2100" b="1" dirty="0"/>
              <a:t> X3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A40B87FB-1B15-4AC3-96E3-7F1C01EF09D5}"/>
              </a:ext>
            </a:extLst>
          </p:cNvPr>
          <p:cNvSpPr>
            <a:spLocks/>
          </p:cNvSpPr>
          <p:nvPr/>
        </p:nvSpPr>
        <p:spPr bwMode="auto">
          <a:xfrm>
            <a:off x="2664304" y="2411017"/>
            <a:ext cx="625079" cy="3536156"/>
          </a:xfrm>
          <a:prstGeom prst="rightBrace">
            <a:avLst>
              <a:gd name="adj1" fmla="val 50390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 sz="1800">
              <a:solidFill>
                <a:srgbClr val="FF0000"/>
              </a:solidFill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132DC969-F72D-4A48-AFA1-39417B51E0E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33932" y="3874385"/>
          <a:ext cx="2264569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Equation" r:id="rId3" imgW="1054100" imgH="228600" progId="Equation.3">
                  <p:embed/>
                </p:oleObj>
              </mc:Choice>
              <mc:Fallback>
                <p:oleObj name="Equation" r:id="rId3" imgW="1054100" imgH="228600" progId="Equation.3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132DC969-F72D-4A48-AFA1-39417B51E0E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932" y="3874385"/>
                        <a:ext cx="2264569" cy="552450"/>
                      </a:xfrm>
                      <a:prstGeom prst="rect">
                        <a:avLst/>
                      </a:prstGeom>
                      <a:solidFill>
                        <a:schemeClr val="tx2">
                          <a:alpha val="47842"/>
                        </a:schemeClr>
                      </a:solidFill>
                      <a:ln w="762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6">
            <a:extLst>
              <a:ext uri="{FF2B5EF4-FFF2-40B4-BE49-F238E27FC236}">
                <a16:creationId xmlns:a16="http://schemas.microsoft.com/office/drawing/2014/main" id="{6FCAD0DD-B45F-47CE-A47A-076E1695FF5F}"/>
              </a:ext>
            </a:extLst>
          </p:cNvPr>
          <p:cNvGrpSpPr>
            <a:grpSpLocks/>
          </p:cNvGrpSpPr>
          <p:nvPr/>
        </p:nvGrpSpPr>
        <p:grpSpPr bwMode="auto">
          <a:xfrm>
            <a:off x="1825944" y="4612720"/>
            <a:ext cx="959644" cy="971550"/>
            <a:chOff x="3648" y="3158"/>
            <a:chExt cx="907" cy="816"/>
          </a:xfrm>
        </p:grpSpPr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442AA28C-A9F2-496B-86DB-638953134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158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7D2F24A2-174E-4535-88AA-F75F2C160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974"/>
              <a:ext cx="9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8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B97B8A7-5371-46B4-932B-86A8EF16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430"/>
              <a:ext cx="681" cy="469"/>
            </a:xfrm>
            <a:custGeom>
              <a:avLst/>
              <a:gdLst>
                <a:gd name="T0" fmla="*/ 0 w 681"/>
                <a:gd name="T1" fmla="*/ 0 h 469"/>
                <a:gd name="T2" fmla="*/ 46 w 681"/>
                <a:gd name="T3" fmla="*/ 227 h 469"/>
                <a:gd name="T4" fmla="*/ 136 w 681"/>
                <a:gd name="T5" fmla="*/ 363 h 469"/>
                <a:gd name="T6" fmla="*/ 272 w 681"/>
                <a:gd name="T7" fmla="*/ 454 h 469"/>
                <a:gd name="T8" fmla="*/ 408 w 681"/>
                <a:gd name="T9" fmla="*/ 454 h 469"/>
                <a:gd name="T10" fmla="*/ 681 w 681"/>
                <a:gd name="T11" fmla="*/ 454 h 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469"/>
                <a:gd name="T20" fmla="*/ 681 w 681"/>
                <a:gd name="T21" fmla="*/ 469 h 4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469">
                  <a:moveTo>
                    <a:pt x="0" y="0"/>
                  </a:moveTo>
                  <a:cubicBezTo>
                    <a:pt x="11" y="83"/>
                    <a:pt x="23" y="166"/>
                    <a:pt x="46" y="227"/>
                  </a:cubicBezTo>
                  <a:cubicBezTo>
                    <a:pt x="69" y="288"/>
                    <a:pt x="98" y="325"/>
                    <a:pt x="136" y="363"/>
                  </a:cubicBezTo>
                  <a:cubicBezTo>
                    <a:pt x="174" y="401"/>
                    <a:pt x="227" y="439"/>
                    <a:pt x="272" y="454"/>
                  </a:cubicBezTo>
                  <a:cubicBezTo>
                    <a:pt x="317" y="469"/>
                    <a:pt x="340" y="454"/>
                    <a:pt x="408" y="454"/>
                  </a:cubicBezTo>
                  <a:cubicBezTo>
                    <a:pt x="476" y="454"/>
                    <a:pt x="643" y="454"/>
                    <a:pt x="681" y="45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sz="1800"/>
            </a:p>
          </p:txBody>
        </p:sp>
      </p:grpSp>
      <p:sp>
        <p:nvSpPr>
          <p:cNvPr id="15" name="Line 10">
            <a:extLst>
              <a:ext uri="{FF2B5EF4-FFF2-40B4-BE49-F238E27FC236}">
                <a16:creationId xmlns:a16="http://schemas.microsoft.com/office/drawing/2014/main" id="{0BD2A380-FDC7-4DBC-A24E-12B2C9D6D7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3086" y="3434001"/>
            <a:ext cx="0" cy="97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0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6D6E887B-9654-4730-959F-0A8C5F97F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3087" y="4405551"/>
            <a:ext cx="9596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0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E8607117-AF4C-4480-8CFF-4DC9A57C8A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5943" y="2301716"/>
            <a:ext cx="0" cy="97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0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A207AB3D-3686-41A3-96FA-D6AEF25E4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944" y="3273266"/>
            <a:ext cx="9596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0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C879F67D-A2BD-47EC-A9A3-7B54EF7D031F}"/>
              </a:ext>
            </a:extLst>
          </p:cNvPr>
          <p:cNvSpPr>
            <a:spLocks/>
          </p:cNvSpPr>
          <p:nvPr/>
        </p:nvSpPr>
        <p:spPr bwMode="auto">
          <a:xfrm>
            <a:off x="1825944" y="3910251"/>
            <a:ext cx="726281" cy="495300"/>
          </a:xfrm>
          <a:custGeom>
            <a:avLst/>
            <a:gdLst>
              <a:gd name="T0" fmla="*/ 9867 w 687"/>
              <a:gd name="T1" fmla="*/ 660400 h 416"/>
              <a:gd name="T2" fmla="*/ 9867 w 687"/>
              <a:gd name="T3" fmla="*/ 444500 h 416"/>
              <a:gd name="T4" fmla="*/ 9867 w 687"/>
              <a:gd name="T5" fmla="*/ 228600 h 416"/>
              <a:gd name="T6" fmla="*/ 73298 w 687"/>
              <a:gd name="T7" fmla="*/ 84138 h 416"/>
              <a:gd name="T8" fmla="*/ 201569 w 687"/>
              <a:gd name="T9" fmla="*/ 12700 h 416"/>
              <a:gd name="T10" fmla="*/ 328430 w 687"/>
              <a:gd name="T11" fmla="*/ 157163 h 416"/>
              <a:gd name="T12" fmla="*/ 393270 w 687"/>
              <a:gd name="T13" fmla="*/ 300038 h 416"/>
              <a:gd name="T14" fmla="*/ 521541 w 687"/>
              <a:gd name="T15" fmla="*/ 373063 h 416"/>
              <a:gd name="T16" fmla="*/ 648402 w 687"/>
              <a:gd name="T17" fmla="*/ 444500 h 416"/>
              <a:gd name="T18" fmla="*/ 840104 w 687"/>
              <a:gd name="T19" fmla="*/ 444500 h 416"/>
              <a:gd name="T20" fmla="*/ 968375 w 687"/>
              <a:gd name="T21" fmla="*/ 444500 h 4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7"/>
              <a:gd name="T34" fmla="*/ 0 h 416"/>
              <a:gd name="T35" fmla="*/ 687 w 687"/>
              <a:gd name="T36" fmla="*/ 416 h 4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7" h="416">
                <a:moveTo>
                  <a:pt x="7" y="416"/>
                </a:moveTo>
                <a:cubicBezTo>
                  <a:pt x="7" y="370"/>
                  <a:pt x="7" y="325"/>
                  <a:pt x="7" y="280"/>
                </a:cubicBezTo>
                <a:cubicBezTo>
                  <a:pt x="7" y="235"/>
                  <a:pt x="0" y="182"/>
                  <a:pt x="7" y="144"/>
                </a:cubicBezTo>
                <a:cubicBezTo>
                  <a:pt x="14" y="106"/>
                  <a:pt x="29" y="76"/>
                  <a:pt x="52" y="53"/>
                </a:cubicBezTo>
                <a:cubicBezTo>
                  <a:pt x="75" y="30"/>
                  <a:pt x="113" y="0"/>
                  <a:pt x="143" y="8"/>
                </a:cubicBezTo>
                <a:cubicBezTo>
                  <a:pt x="173" y="16"/>
                  <a:pt x="210" y="69"/>
                  <a:pt x="233" y="99"/>
                </a:cubicBezTo>
                <a:cubicBezTo>
                  <a:pt x="256" y="129"/>
                  <a:pt x="256" y="166"/>
                  <a:pt x="279" y="189"/>
                </a:cubicBezTo>
                <a:cubicBezTo>
                  <a:pt x="302" y="212"/>
                  <a:pt x="340" y="220"/>
                  <a:pt x="370" y="235"/>
                </a:cubicBezTo>
                <a:cubicBezTo>
                  <a:pt x="400" y="250"/>
                  <a:pt x="422" y="273"/>
                  <a:pt x="460" y="280"/>
                </a:cubicBezTo>
                <a:cubicBezTo>
                  <a:pt x="498" y="287"/>
                  <a:pt x="558" y="280"/>
                  <a:pt x="596" y="280"/>
                </a:cubicBezTo>
                <a:cubicBezTo>
                  <a:pt x="634" y="280"/>
                  <a:pt x="660" y="280"/>
                  <a:pt x="687" y="28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800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0EF8A905-4053-4872-8E59-1207F41CF449}"/>
              </a:ext>
            </a:extLst>
          </p:cNvPr>
          <p:cNvSpPr>
            <a:spLocks/>
          </p:cNvSpPr>
          <p:nvPr/>
        </p:nvSpPr>
        <p:spPr bwMode="auto">
          <a:xfrm>
            <a:off x="1873567" y="2777968"/>
            <a:ext cx="815579" cy="441722"/>
          </a:xfrm>
          <a:custGeom>
            <a:avLst/>
            <a:gdLst>
              <a:gd name="T0" fmla="*/ 0 w 771"/>
              <a:gd name="T1" fmla="*/ 588963 h 371"/>
              <a:gd name="T2" fmla="*/ 191818 w 771"/>
              <a:gd name="T3" fmla="*/ 515938 h 371"/>
              <a:gd name="T4" fmla="*/ 320167 w 771"/>
              <a:gd name="T5" fmla="*/ 444500 h 371"/>
              <a:gd name="T6" fmla="*/ 383636 w 771"/>
              <a:gd name="T7" fmla="*/ 300038 h 371"/>
              <a:gd name="T8" fmla="*/ 448515 w 771"/>
              <a:gd name="T9" fmla="*/ 84138 h 371"/>
              <a:gd name="T10" fmla="*/ 640333 w 771"/>
              <a:gd name="T11" fmla="*/ 12700 h 371"/>
              <a:gd name="T12" fmla="*/ 703802 w 771"/>
              <a:gd name="T13" fmla="*/ 157163 h 371"/>
              <a:gd name="T14" fmla="*/ 767271 w 771"/>
              <a:gd name="T15" fmla="*/ 300038 h 371"/>
              <a:gd name="T16" fmla="*/ 832151 w 771"/>
              <a:gd name="T17" fmla="*/ 444500 h 371"/>
              <a:gd name="T18" fmla="*/ 1087438 w 771"/>
              <a:gd name="T19" fmla="*/ 515938 h 3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1"/>
              <a:gd name="T31" fmla="*/ 0 h 371"/>
              <a:gd name="T32" fmla="*/ 771 w 771"/>
              <a:gd name="T33" fmla="*/ 371 h 3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1" h="371">
                <a:moveTo>
                  <a:pt x="0" y="371"/>
                </a:moveTo>
                <a:cubicBezTo>
                  <a:pt x="49" y="355"/>
                  <a:pt x="98" y="340"/>
                  <a:pt x="136" y="325"/>
                </a:cubicBezTo>
                <a:cubicBezTo>
                  <a:pt x="174" y="310"/>
                  <a:pt x="204" y="303"/>
                  <a:pt x="227" y="280"/>
                </a:cubicBezTo>
                <a:cubicBezTo>
                  <a:pt x="250" y="257"/>
                  <a:pt x="257" y="227"/>
                  <a:pt x="272" y="189"/>
                </a:cubicBezTo>
                <a:cubicBezTo>
                  <a:pt x="287" y="151"/>
                  <a:pt x="288" y="83"/>
                  <a:pt x="318" y="53"/>
                </a:cubicBezTo>
                <a:cubicBezTo>
                  <a:pt x="348" y="23"/>
                  <a:pt x="424" y="0"/>
                  <a:pt x="454" y="8"/>
                </a:cubicBezTo>
                <a:cubicBezTo>
                  <a:pt x="484" y="16"/>
                  <a:pt x="484" y="69"/>
                  <a:pt x="499" y="99"/>
                </a:cubicBezTo>
                <a:cubicBezTo>
                  <a:pt x="514" y="129"/>
                  <a:pt x="529" y="159"/>
                  <a:pt x="544" y="189"/>
                </a:cubicBezTo>
                <a:cubicBezTo>
                  <a:pt x="559" y="219"/>
                  <a:pt x="552" y="257"/>
                  <a:pt x="590" y="280"/>
                </a:cubicBezTo>
                <a:cubicBezTo>
                  <a:pt x="628" y="303"/>
                  <a:pt x="733" y="317"/>
                  <a:pt x="771" y="32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800"/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20A5BFDA-C0FE-4422-91BC-4CD48A46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401" y="2418779"/>
            <a:ext cx="2126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endParaRPr lang="en-US" altLang="pt-BR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pt-BR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Probabilísticos</a:t>
            </a:r>
            <a:endParaRPr lang="en-US" altLang="pt-BR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1E20F4FE-070D-483D-AEF0-B994FD6077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1218" y="3167988"/>
            <a:ext cx="0" cy="59871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t-BR" sz="180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8635C3E-1A0E-458B-A25C-D0B94852E34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5664" r="3198" b="5836"/>
          <a:stretch/>
        </p:blipFill>
        <p:spPr bwMode="auto">
          <a:xfrm>
            <a:off x="5698501" y="10398"/>
            <a:ext cx="3422639" cy="2567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41A739-C764-48A0-BA89-328FC5753FA0}"/>
              </a:ext>
            </a:extLst>
          </p:cNvPr>
          <p:cNvSpPr txBox="1"/>
          <p:nvPr/>
        </p:nvSpPr>
        <p:spPr>
          <a:xfrm>
            <a:off x="6059732" y="4405551"/>
            <a:ext cx="2615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/>
              </a:rPr>
              <a:t>Distribuição</a:t>
            </a:r>
            <a:endParaRPr lang="en-US" sz="3200" b="1" dirty="0">
              <a:effectLst/>
            </a:endParaRPr>
          </a:p>
          <a:p>
            <a:r>
              <a:rPr lang="en-US" sz="3200" b="1" dirty="0" err="1">
                <a:effectLst/>
              </a:rPr>
              <a:t>Probabilística</a:t>
            </a:r>
            <a:endParaRPr lang="en-US" sz="3200" b="1" dirty="0">
              <a:effectLst/>
            </a:endParaRPr>
          </a:p>
          <a:p>
            <a:r>
              <a:rPr lang="en-US" sz="3200" b="1" dirty="0">
                <a:effectLst/>
              </a:rPr>
              <a:t>de y=f(x</a:t>
            </a:r>
            <a:r>
              <a:rPr lang="en-US" sz="3200" b="1" baseline="-25000" dirty="0">
                <a:effectLst/>
              </a:rPr>
              <a:t>i</a:t>
            </a:r>
            <a:r>
              <a:rPr lang="en-US" sz="3200" b="1" dirty="0">
                <a:effectLst/>
              </a:rPr>
              <a:t>)</a:t>
            </a:r>
            <a:endParaRPr lang="pt-BR" sz="3200" b="1" dirty="0">
              <a:effectLst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971777C7-9B7E-4216-B755-450A5F7437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67150" y="2578301"/>
            <a:ext cx="1" cy="1571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t-BR" sz="1800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0A30CC1B-98E9-43C1-A0FB-897AAD451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9919" y="4149576"/>
            <a:ext cx="156723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t-BR" sz="180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29A92C9-29A6-4CBC-B291-4944E5D8F92E}"/>
              </a:ext>
            </a:extLst>
          </p:cNvPr>
          <p:cNvSpPr txBox="1"/>
          <p:nvPr/>
        </p:nvSpPr>
        <p:spPr>
          <a:xfrm>
            <a:off x="40225" y="928017"/>
            <a:ext cx="4277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/>
              </a:rPr>
              <a:t>Distribuição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Estatística</a:t>
            </a:r>
            <a:endParaRPr lang="en-US" sz="3200" b="1" dirty="0">
              <a:effectLst/>
            </a:endParaRPr>
          </a:p>
          <a:p>
            <a:r>
              <a:rPr lang="en-US" sz="3200" b="1" dirty="0">
                <a:effectLst/>
              </a:rPr>
              <a:t>de x</a:t>
            </a:r>
            <a:r>
              <a:rPr lang="en-US" sz="3200" b="1" baseline="-25000" dirty="0">
                <a:effectLst/>
              </a:rPr>
              <a:t>i</a:t>
            </a:r>
            <a:endParaRPr lang="pt-BR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477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1214438"/>
            <a:ext cx="7704138" cy="520541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xtLst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116014" y="6069013"/>
            <a:ext cx="1955800" cy="707886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sz="2000" b="1" dirty="0" err="1">
                <a:solidFill>
                  <a:srgbClr val="FF0000"/>
                </a:solidFill>
              </a:rPr>
              <a:t>Probabilidade</a:t>
            </a:r>
            <a:endParaRPr lang="en-US" altLang="pt-BR" sz="2000" b="1" dirty="0">
              <a:solidFill>
                <a:srgbClr val="FF0000"/>
              </a:solidFill>
            </a:endParaRPr>
          </a:p>
          <a:p>
            <a:r>
              <a:rPr lang="en-US" altLang="pt-BR" sz="2000" b="1" dirty="0">
                <a:solidFill>
                  <a:srgbClr val="FF0000"/>
                </a:solidFill>
              </a:rPr>
              <a:t>de </a:t>
            </a:r>
            <a:r>
              <a:rPr lang="en-US" altLang="pt-BR" sz="2000" b="1" dirty="0" err="1">
                <a:solidFill>
                  <a:srgbClr val="FF0000"/>
                </a:solidFill>
              </a:rPr>
              <a:t>falha</a:t>
            </a:r>
            <a:endParaRPr lang="en-US" altLang="pt-BR" sz="2000" b="1" dirty="0">
              <a:solidFill>
                <a:srgbClr val="FF0000"/>
              </a:solidFill>
            </a:endParaRPr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1116013" y="6829197"/>
            <a:ext cx="20161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 flipV="1">
            <a:off x="3132138" y="5806620"/>
            <a:ext cx="503237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000" b="1" dirty="0"/>
              <a:t>Exemplo de Probabilidade de Falha</a:t>
            </a:r>
          </a:p>
        </p:txBody>
      </p:sp>
    </p:spTree>
    <p:extLst>
      <p:ext uri="{BB962C8B-B14F-4D97-AF65-F5344CB8AC3E}">
        <p14:creationId xmlns:p14="http://schemas.microsoft.com/office/powerpoint/2010/main" val="174160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400" b="1" dirty="0"/>
              <a:t>Análise e Gestão de 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115" y="1524002"/>
            <a:ext cx="8926287" cy="4455886"/>
          </a:xfrm>
        </p:spPr>
        <p:txBody>
          <a:bodyPr/>
          <a:lstStyle/>
          <a:p>
            <a:pPr marL="0" indent="0">
              <a:buNone/>
            </a:pPr>
            <a:r>
              <a:rPr lang="pt-BR" sz="4000" b="1" dirty="0">
                <a:solidFill>
                  <a:srgbClr val="FF0000"/>
                </a:solidFill>
              </a:rPr>
              <a:t>Evento de Risco </a:t>
            </a:r>
            <a:r>
              <a:rPr lang="pt-BR" b="1" dirty="0"/>
              <a:t>– evento </a:t>
            </a:r>
            <a:r>
              <a:rPr lang="pt-BR" sz="4000" b="1" dirty="0">
                <a:solidFill>
                  <a:srgbClr val="FF0000"/>
                </a:solidFill>
              </a:rPr>
              <a:t>incerto</a:t>
            </a:r>
            <a:r>
              <a:rPr lang="pt-BR" sz="4000" b="1" dirty="0"/>
              <a:t> </a:t>
            </a:r>
            <a:r>
              <a:rPr lang="pt-BR" b="1" dirty="0"/>
              <a:t>que, caso ocorra, pode trazer impactos fora do padrão do comportamento esperado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Evento de Risco Negativo </a:t>
            </a:r>
            <a:r>
              <a:rPr lang="pt-BR" b="1" dirty="0">
                <a:sym typeface="Wingdings" panose="05000000000000000000" pitchFamily="2" charset="2"/>
              </a:rPr>
              <a:t>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Ameaça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en-US" b="1" dirty="0" err="1"/>
              <a:t>Incerteza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 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Probabilidade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de 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Falha</a:t>
            </a:r>
            <a:endParaRPr lang="pt-BR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 err="1"/>
              <a:t>Impacto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 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Consequências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negativas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decorrentes</a:t>
            </a:r>
            <a:r>
              <a:rPr lang="en-US" b="1" dirty="0">
                <a:sym typeface="Wingdings" panose="05000000000000000000" pitchFamily="2" charset="2"/>
              </a:rPr>
              <a:t> do </a:t>
            </a:r>
            <a:r>
              <a:rPr lang="en-US" b="1" dirty="0" err="1">
                <a:sym typeface="Wingdings" panose="05000000000000000000" pitchFamily="2" charset="2"/>
              </a:rPr>
              <a:t>evento</a:t>
            </a:r>
            <a:r>
              <a:rPr lang="en-US" b="1" dirty="0">
                <a:sym typeface="Wingdings" panose="05000000000000000000" pitchFamily="2" charset="2"/>
              </a:rPr>
              <a:t> de </a:t>
            </a:r>
            <a:r>
              <a:rPr lang="en-US" b="1" dirty="0" err="1">
                <a:sym typeface="Wingdings" panose="05000000000000000000" pitchFamily="2" charset="2"/>
              </a:rPr>
              <a:t>risco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ym typeface="Wingdings" panose="05000000000000000000" pitchFamily="2" charset="2"/>
              </a:rPr>
              <a:t>caso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ocorra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782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EB2D64-1ADA-472D-8410-2971C203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166" y="4331442"/>
            <a:ext cx="6345945" cy="215028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A7FC2128-42A6-45CF-BC34-285BAC588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Exemplo de Matrix de Índice de Risco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0CE3DF-864E-43EC-AC95-F06E78E7B8AE}"/>
              </a:ext>
            </a:extLst>
          </p:cNvPr>
          <p:cNvSpPr txBox="1"/>
          <p:nvPr/>
        </p:nvSpPr>
        <p:spPr>
          <a:xfrm>
            <a:off x="303279" y="1528999"/>
            <a:ext cx="6734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effectLst/>
              </a:rPr>
              <a:t>Características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 da 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Estrutura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</a:t>
            </a:r>
          </a:p>
          <a:p>
            <a:pPr algn="l"/>
            <a:r>
              <a:rPr lang="en-US" sz="2800" b="1" dirty="0" err="1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Suscetibilidade</a:t>
            </a:r>
            <a:r>
              <a:rPr lang="en-US" sz="2800" b="1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ou</a:t>
            </a:r>
            <a:r>
              <a:rPr lang="en-US" sz="2800" b="1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Probabilidade</a:t>
            </a:r>
            <a:r>
              <a:rPr lang="en-US" sz="2800" b="1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Falha</a:t>
            </a:r>
            <a:r>
              <a:rPr lang="en-US" sz="2800" b="1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 </a:t>
            </a:r>
            <a:endParaRPr lang="pt-BR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F4FB12E-7EB2-4704-90AF-ACAD42CB5DB0}"/>
              </a:ext>
            </a:extLst>
          </p:cNvPr>
          <p:cNvSpPr/>
          <p:nvPr/>
        </p:nvSpPr>
        <p:spPr bwMode="auto">
          <a:xfrm rot="5400000">
            <a:off x="1092007" y="2609405"/>
            <a:ext cx="1728416" cy="144583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9AA74E-6256-4328-B280-5DD1504CB3E0}"/>
              </a:ext>
            </a:extLst>
          </p:cNvPr>
          <p:cNvSpPr txBox="1"/>
          <p:nvPr/>
        </p:nvSpPr>
        <p:spPr>
          <a:xfrm>
            <a:off x="3429203" y="2730707"/>
            <a:ext cx="5529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err="1">
                <a:solidFill>
                  <a:schemeClr val="accent2"/>
                </a:solidFill>
                <a:effectLst/>
              </a:rPr>
              <a:t>Consequências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 da </a:t>
            </a:r>
            <a:r>
              <a:rPr lang="en-US" sz="2800" b="1" dirty="0" err="1">
                <a:solidFill>
                  <a:schemeClr val="accent2"/>
                </a:solidFill>
                <a:effectLst/>
              </a:rPr>
              <a:t>Ruptura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b="1" dirty="0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</a:t>
            </a:r>
          </a:p>
          <a:p>
            <a:pPr algn="r"/>
            <a:r>
              <a:rPr lang="en-US" sz="2800" b="1" dirty="0" err="1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Vulnerabilidade</a:t>
            </a:r>
            <a:r>
              <a:rPr lang="en-US" sz="2800" b="1" dirty="0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ou</a:t>
            </a:r>
            <a:r>
              <a:rPr lang="en-US" sz="2800" b="1" dirty="0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Dano</a:t>
            </a:r>
            <a:r>
              <a:rPr lang="en-US" sz="2800" b="1" dirty="0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/>
                <a:sym typeface="Wingdings" panose="05000000000000000000" pitchFamily="2" charset="2"/>
              </a:rPr>
              <a:t>Potencial</a:t>
            </a:r>
            <a:endParaRPr lang="pt-BR" sz="28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87951C2-A319-49D8-AFE1-439A772B7D98}"/>
              </a:ext>
            </a:extLst>
          </p:cNvPr>
          <p:cNvSpPr/>
          <p:nvPr/>
        </p:nvSpPr>
        <p:spPr bwMode="auto">
          <a:xfrm rot="5400000">
            <a:off x="4804563" y="3293955"/>
            <a:ext cx="664116" cy="1445837"/>
          </a:xfrm>
          <a:prstGeom prst="right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9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5633C372-F988-41EB-87D3-64F0E6AD8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90113"/>
            <a:ext cx="6858000" cy="91359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Métrica</a:t>
            </a:r>
            <a:r>
              <a:rPr lang="en-US" altLang="pt-BR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sz="4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Risco</a:t>
            </a:r>
            <a:endParaRPr lang="pt-BR" altLang="pt-BR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5BA3F5-3EE2-483E-9637-FC6EC5FD97DA}"/>
              </a:ext>
            </a:extLst>
          </p:cNvPr>
          <p:cNvSpPr txBox="1"/>
          <p:nvPr/>
        </p:nvSpPr>
        <p:spPr>
          <a:xfrm>
            <a:off x="258709" y="2058465"/>
            <a:ext cx="2627642" cy="175432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endParaRPr lang="en-US" sz="3600" b="1" dirty="0"/>
          </a:p>
          <a:p>
            <a:r>
              <a:rPr lang="en-US" sz="3600" b="1" dirty="0"/>
              <a:t>   R = p</a:t>
            </a:r>
            <a:r>
              <a:rPr lang="en-US" sz="3600" b="1" baseline="-25000" dirty="0"/>
              <a:t>f</a:t>
            </a:r>
            <a:r>
              <a:rPr lang="en-US" sz="3600" b="1" dirty="0"/>
              <a:t> . C  </a:t>
            </a:r>
          </a:p>
          <a:p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3291C6-DA80-4D75-8595-AC716AD6E2E9}"/>
              </a:ext>
            </a:extLst>
          </p:cNvPr>
          <p:cNvSpPr txBox="1"/>
          <p:nvPr/>
        </p:nvSpPr>
        <p:spPr>
          <a:xfrm>
            <a:off x="4366357" y="4289559"/>
            <a:ext cx="4522392" cy="1615827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endParaRPr lang="en-US" sz="3300" b="1" dirty="0"/>
          </a:p>
          <a:p>
            <a:r>
              <a:rPr lang="en-US" sz="3300" b="1" dirty="0"/>
              <a:t> R($) = </a:t>
            </a:r>
            <a:r>
              <a:rPr lang="el-GR" sz="3300" b="1" dirty="0"/>
              <a:t>Π</a:t>
            </a:r>
            <a:r>
              <a:rPr lang="en-US" sz="3300" b="1" dirty="0" err="1">
                <a:solidFill>
                  <a:srgbClr val="FF0000"/>
                </a:solidFill>
              </a:rPr>
              <a:t>p</a:t>
            </a:r>
            <a:r>
              <a:rPr lang="en-US" sz="3300" b="1" baseline="-25000" dirty="0" err="1">
                <a:solidFill>
                  <a:srgbClr val="FF0000"/>
                </a:solidFill>
              </a:rPr>
              <a:t>fi</a:t>
            </a:r>
            <a:r>
              <a:rPr lang="en-US" sz="3300" b="1" dirty="0"/>
              <a:t> . </a:t>
            </a:r>
            <a:r>
              <a:rPr lang="el-GR" sz="3300" b="1" dirty="0"/>
              <a:t>Σ</a:t>
            </a:r>
            <a:r>
              <a:rPr lang="en-US" sz="3300" b="1" dirty="0"/>
              <a:t> </a:t>
            </a:r>
            <a:r>
              <a:rPr lang="en-US" sz="3300" b="1" dirty="0" err="1"/>
              <a:t>p</a:t>
            </a:r>
            <a:r>
              <a:rPr lang="en-US" sz="3300" b="1" baseline="-25000" dirty="0" err="1"/>
              <a:t>vj</a:t>
            </a:r>
            <a:r>
              <a:rPr lang="en-US" sz="3300" b="1" baseline="-25000" dirty="0"/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C</a:t>
            </a:r>
            <a:r>
              <a:rPr lang="en-US" sz="3300" b="1" baseline="-25000" dirty="0" err="1">
                <a:solidFill>
                  <a:srgbClr val="FF0000"/>
                </a:solidFill>
              </a:rPr>
              <a:t>j</a:t>
            </a:r>
            <a:r>
              <a:rPr lang="en-US" sz="3300" b="1" dirty="0"/>
              <a:t>($) </a:t>
            </a:r>
          </a:p>
          <a:p>
            <a:endParaRPr lang="pt-BR" sz="3300" b="1" dirty="0"/>
          </a:p>
        </p:txBody>
      </p:sp>
      <p:cxnSp>
        <p:nvCxnSpPr>
          <p:cNvPr id="7" name="Conector angulado 7">
            <a:extLst>
              <a:ext uri="{FF2B5EF4-FFF2-40B4-BE49-F238E27FC236}">
                <a16:creationId xmlns:a16="http://schemas.microsoft.com/office/drawing/2014/main" id="{805AF65A-DD2A-499A-B470-DF0FA36BBB84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>
            <a:off x="2886351" y="2935628"/>
            <a:ext cx="1480006" cy="2161845"/>
          </a:xfrm>
          <a:prstGeom prst="bentConnector3">
            <a:avLst>
              <a:gd name="adj1" fmla="val 50000"/>
            </a:avLst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B93E51-682C-476C-A7C9-D1ABB81EDE51}"/>
              </a:ext>
            </a:extLst>
          </p:cNvPr>
          <p:cNvSpPr txBox="1"/>
          <p:nvPr/>
        </p:nvSpPr>
        <p:spPr>
          <a:xfrm>
            <a:off x="5120982" y="1904460"/>
            <a:ext cx="2784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3200" b="1" dirty="0"/>
              <a:t>Valoração das</a:t>
            </a:r>
          </a:p>
          <a:p>
            <a:pPr algn="l"/>
            <a:r>
              <a:rPr lang="pt-BR" sz="3200" b="1" dirty="0"/>
              <a:t>Consequências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8975C1-AA94-4EA9-940D-60B1141C8989}"/>
              </a:ext>
            </a:extLst>
          </p:cNvPr>
          <p:cNvSpPr txBox="1"/>
          <p:nvPr/>
        </p:nvSpPr>
        <p:spPr>
          <a:xfrm>
            <a:off x="316796" y="5279072"/>
            <a:ext cx="2419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3200" b="1" dirty="0"/>
              <a:t>Monetização</a:t>
            </a:r>
          </a:p>
          <a:p>
            <a:pPr algn="l"/>
            <a:r>
              <a:rPr lang="en-US" sz="3200" b="1" dirty="0"/>
              <a:t>dos </a:t>
            </a:r>
            <a:r>
              <a:rPr lang="en-US" sz="3200" b="1" dirty="0" err="1"/>
              <a:t>Riscos</a:t>
            </a:r>
            <a:endParaRPr lang="pt-BR" sz="3200" b="1" dirty="0"/>
          </a:p>
        </p:txBody>
      </p:sp>
      <p:cxnSp>
        <p:nvCxnSpPr>
          <p:cNvPr id="10" name="Conector em curva 12">
            <a:extLst>
              <a:ext uri="{FF2B5EF4-FFF2-40B4-BE49-F238E27FC236}">
                <a16:creationId xmlns:a16="http://schemas.microsoft.com/office/drawing/2014/main" id="{69A93FDD-C661-48F2-9B37-ECD8632BA66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548329" y="2173915"/>
            <a:ext cx="2572653" cy="692463"/>
          </a:xfrm>
          <a:prstGeom prst="curvedConnector3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1" name="Conector em curva 16">
            <a:extLst>
              <a:ext uri="{FF2B5EF4-FFF2-40B4-BE49-F238E27FC236}">
                <a16:creationId xmlns:a16="http://schemas.microsoft.com/office/drawing/2014/main" id="{EDD46235-14A8-46E3-9C55-14FC981CC9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736048" y="5097473"/>
            <a:ext cx="1835952" cy="523838"/>
          </a:xfrm>
          <a:prstGeom prst="curvedConnector3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409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700338" y="1921998"/>
            <a:ext cx="3959894" cy="193899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4000" b="1" dirty="0">
              <a:solidFill>
                <a:schemeClr val="tx2"/>
              </a:solidFill>
            </a:endParaRPr>
          </a:p>
          <a:p>
            <a:r>
              <a:rPr lang="en-US" altLang="pt-BR" sz="4000" b="1" dirty="0">
                <a:solidFill>
                  <a:schemeClr val="tx2"/>
                </a:solidFill>
              </a:rPr>
              <a:t> R($) = p</a:t>
            </a:r>
            <a:r>
              <a:rPr lang="en-US" altLang="pt-BR" sz="4000" b="1" baseline="-25000" dirty="0">
                <a:solidFill>
                  <a:schemeClr val="tx2"/>
                </a:solidFill>
              </a:rPr>
              <a:t>f</a:t>
            </a:r>
            <a:r>
              <a:rPr lang="en-US" altLang="pt-BR" sz="4000" b="1" dirty="0">
                <a:solidFill>
                  <a:schemeClr val="tx2"/>
                </a:solidFill>
              </a:rPr>
              <a:t> . C($)   </a:t>
            </a:r>
          </a:p>
          <a:p>
            <a:endParaRPr lang="en-US" altLang="pt-BR" sz="4000" b="1" dirty="0">
              <a:solidFill>
                <a:schemeClr val="tx2"/>
              </a:solidFill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736850" y="4330464"/>
            <a:ext cx="3923382" cy="1938337"/>
          </a:xfrm>
          <a:prstGeom prst="rect">
            <a:avLst/>
          </a:prstGeom>
          <a:solidFill>
            <a:schemeClr val="tx1">
              <a:alpha val="50980"/>
            </a:schemeClr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4000" b="1" dirty="0">
              <a:solidFill>
                <a:srgbClr val="FFFF00"/>
              </a:solidFill>
            </a:endParaRPr>
          </a:p>
          <a:p>
            <a:r>
              <a:rPr lang="en-US" altLang="pt-BR" sz="4000" b="1" dirty="0">
                <a:solidFill>
                  <a:srgbClr val="FFFF00"/>
                </a:solidFill>
              </a:rPr>
              <a:t>  C</a:t>
            </a:r>
            <a:r>
              <a:rPr lang="en-US" altLang="pt-BR" sz="2800" b="1" dirty="0">
                <a:solidFill>
                  <a:srgbClr val="FFFF00"/>
                </a:solidFill>
              </a:rPr>
              <a:t>G</a:t>
            </a:r>
            <a:r>
              <a:rPr lang="en-US" altLang="pt-BR" sz="4000" b="1" dirty="0">
                <a:solidFill>
                  <a:srgbClr val="FFFF00"/>
                </a:solidFill>
              </a:rPr>
              <a:t> =  Cc + R  </a:t>
            </a:r>
          </a:p>
          <a:p>
            <a:endParaRPr lang="en-US" altLang="pt-BR" sz="4000" b="1" dirty="0">
              <a:solidFill>
                <a:srgbClr val="FFFF00"/>
              </a:solidFill>
            </a:endParaRPr>
          </a:p>
        </p:txBody>
      </p:sp>
      <p:sp>
        <p:nvSpPr>
          <p:cNvPr id="2" name="Seta em curva para a direita 1"/>
          <p:cNvSpPr/>
          <p:nvPr/>
        </p:nvSpPr>
        <p:spPr>
          <a:xfrm>
            <a:off x="973360" y="2584212"/>
            <a:ext cx="1584325" cy="316865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49389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3600" b="1" dirty="0" err="1"/>
              <a:t>Conceito</a:t>
            </a:r>
            <a:r>
              <a:rPr lang="en-US" altLang="pt-BR" sz="3600" b="1" dirty="0"/>
              <a:t> de </a:t>
            </a:r>
            <a:r>
              <a:rPr lang="en-US" altLang="pt-BR" sz="3600" b="1" dirty="0" err="1"/>
              <a:t>Custo</a:t>
            </a:r>
            <a:r>
              <a:rPr lang="en-US" altLang="pt-BR" sz="3600" b="1" dirty="0"/>
              <a:t> Global </a:t>
            </a:r>
            <a:r>
              <a:rPr lang="en-US" altLang="pt-BR" sz="3600" b="1" dirty="0">
                <a:sym typeface="Wingdings" panose="05000000000000000000" pitchFamily="2" charset="2"/>
              </a:rPr>
              <a:t></a:t>
            </a:r>
          </a:p>
          <a:p>
            <a:pPr eaLnBrk="1" hangingPunct="1"/>
            <a:r>
              <a:rPr lang="en-US" altLang="pt-BR" sz="3600" b="1" dirty="0" err="1"/>
              <a:t>Análise</a:t>
            </a:r>
            <a:r>
              <a:rPr lang="en-US" altLang="pt-BR" sz="3600" b="1" dirty="0"/>
              <a:t> de </a:t>
            </a:r>
            <a:r>
              <a:rPr lang="en-US" altLang="pt-BR" sz="3600" b="1" dirty="0" err="1"/>
              <a:t>Alternativas</a:t>
            </a:r>
            <a:r>
              <a:rPr lang="en-US" altLang="pt-BR" sz="3600" b="1" dirty="0"/>
              <a:t> de </a:t>
            </a:r>
            <a:r>
              <a:rPr lang="en-US" altLang="pt-BR" sz="3600" b="1" dirty="0" err="1"/>
              <a:t>Engenharia</a:t>
            </a: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49871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478AA07-E0B3-4A31-B08D-D8D300E4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1"/>
            <a:ext cx="9160252" cy="476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435D7E1-20A1-4B29-B847-9FD78CD8308A}"/>
              </a:ext>
            </a:extLst>
          </p:cNvPr>
          <p:cNvSpPr txBox="1">
            <a:spLocks/>
          </p:cNvSpPr>
          <p:nvPr/>
        </p:nvSpPr>
        <p:spPr bwMode="auto">
          <a:xfrm>
            <a:off x="427704" y="363200"/>
            <a:ext cx="8259097" cy="108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pt-BR" sz="4500" b="1" dirty="0">
                <a:latin typeface="+mn-lt"/>
              </a:rPr>
              <a:t>Ex.: </a:t>
            </a:r>
            <a:r>
              <a:rPr lang="es-CO" altLang="pt-BR" sz="4500" b="1" dirty="0" err="1">
                <a:latin typeface="+mn-lt"/>
              </a:rPr>
              <a:t>Seleção</a:t>
            </a:r>
            <a:r>
              <a:rPr lang="es-CO" altLang="pt-BR" sz="4500" b="1" dirty="0">
                <a:latin typeface="+mn-lt"/>
              </a:rPr>
              <a:t> da </a:t>
            </a:r>
            <a:r>
              <a:rPr lang="es-CO" altLang="pt-BR" sz="4500" b="1" dirty="0" err="1">
                <a:latin typeface="+mn-lt"/>
              </a:rPr>
              <a:t>Melhor</a:t>
            </a:r>
            <a:r>
              <a:rPr lang="es-CO" altLang="pt-BR" sz="4500" b="1" dirty="0">
                <a:latin typeface="+mn-lt"/>
              </a:rPr>
              <a:t> Oferta para </a:t>
            </a:r>
            <a:r>
              <a:rPr lang="es-CO" altLang="pt-BR" sz="4500" b="1" dirty="0" err="1">
                <a:latin typeface="+mn-lt"/>
              </a:rPr>
              <a:t>Construção</a:t>
            </a:r>
            <a:r>
              <a:rPr lang="es-CO" altLang="pt-BR" sz="4500" b="1" dirty="0">
                <a:latin typeface="+mn-lt"/>
              </a:rPr>
              <a:t> </a:t>
            </a:r>
            <a:r>
              <a:rPr lang="es-CO" altLang="pt-BR" sz="4500" b="1" dirty="0" err="1">
                <a:latin typeface="+mn-lt"/>
              </a:rPr>
              <a:t>com</a:t>
            </a:r>
            <a:r>
              <a:rPr lang="es-CO" altLang="pt-BR" sz="4500" b="1" dirty="0">
                <a:latin typeface="+mn-lt"/>
              </a:rPr>
              <a:t> base no </a:t>
            </a:r>
            <a:r>
              <a:rPr lang="es-CO" altLang="pt-BR" sz="4500" b="1" dirty="0" err="1">
                <a:latin typeface="+mn-lt"/>
              </a:rPr>
              <a:t>Custo</a:t>
            </a:r>
            <a:r>
              <a:rPr lang="es-CO" altLang="pt-BR" sz="4500" b="1" dirty="0">
                <a:latin typeface="+mn-lt"/>
              </a:rPr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292355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400" b="1" dirty="0" err="1"/>
              <a:t>Etapas</a:t>
            </a:r>
            <a:r>
              <a:rPr lang="en-US" altLang="pt-BR" sz="4400" b="1" dirty="0"/>
              <a:t> da </a:t>
            </a:r>
            <a:r>
              <a:rPr lang="en-US" altLang="pt-BR" sz="4400" b="1" dirty="0" err="1"/>
              <a:t>Análise</a:t>
            </a:r>
            <a:r>
              <a:rPr lang="en-US" altLang="pt-BR" sz="4400" b="1" dirty="0"/>
              <a:t> de </a:t>
            </a:r>
            <a:r>
              <a:rPr lang="en-US" altLang="pt-BR" sz="4400" b="1" dirty="0" err="1"/>
              <a:t>Risco</a:t>
            </a:r>
            <a:endParaRPr lang="pt-BR" altLang="pt-BR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23537" y="1698177"/>
            <a:ext cx="590738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/>
              <a:t>Identificação</a:t>
            </a:r>
            <a:r>
              <a:rPr lang="en-US" sz="3200" b="1" dirty="0"/>
              <a:t> do </a:t>
            </a:r>
            <a:r>
              <a:rPr lang="en-US" sz="3200" b="1" dirty="0" err="1"/>
              <a:t>Evento</a:t>
            </a:r>
            <a:r>
              <a:rPr lang="en-US" sz="3200" b="1" dirty="0"/>
              <a:t> de </a:t>
            </a:r>
            <a:r>
              <a:rPr lang="en-US" sz="3200" b="1" dirty="0" err="1"/>
              <a:t>Risco</a:t>
            </a:r>
            <a:endParaRPr 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21400" y="2750445"/>
            <a:ext cx="312617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/>
              <a:t>Cálculo</a:t>
            </a:r>
            <a:r>
              <a:rPr lang="en-US" sz="3200" b="1" dirty="0"/>
              <a:t> do </a:t>
            </a:r>
            <a:r>
              <a:rPr lang="en-US" sz="3200" b="1" dirty="0" err="1"/>
              <a:t>Risco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09274" y="3889797"/>
            <a:ext cx="8335936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Comparação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Risco</a:t>
            </a:r>
            <a:r>
              <a:rPr lang="en-US" sz="3200" b="1" dirty="0">
                <a:solidFill>
                  <a:srgbClr val="FF0000"/>
                </a:solidFill>
              </a:rPr>
              <a:t> com a </a:t>
            </a:r>
            <a:r>
              <a:rPr lang="en-US" sz="3200" b="1" dirty="0" err="1">
                <a:solidFill>
                  <a:srgbClr val="FF0000"/>
                </a:solidFill>
              </a:rPr>
              <a:t>Política</a:t>
            </a:r>
            <a:r>
              <a:rPr lang="en-US" sz="3200" b="1" dirty="0">
                <a:solidFill>
                  <a:srgbClr val="FF0000"/>
                </a:solidFill>
              </a:rPr>
              <a:t> de </a:t>
            </a:r>
            <a:r>
              <a:rPr lang="en-US" sz="3200" b="1" dirty="0" err="1">
                <a:solidFill>
                  <a:srgbClr val="FF0000"/>
                </a:solidFill>
              </a:rPr>
              <a:t>Riscos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4437" y="4927551"/>
            <a:ext cx="703109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/>
              <a:t>Avaliação</a:t>
            </a:r>
            <a:r>
              <a:rPr lang="en-US" sz="3200" b="1" dirty="0"/>
              <a:t> do </a:t>
            </a:r>
            <a:r>
              <a:rPr lang="en-US" sz="3200" b="1" dirty="0" err="1"/>
              <a:t>Risco</a:t>
            </a:r>
            <a:r>
              <a:rPr lang="en-US" sz="3200" b="1" dirty="0"/>
              <a:t> e </a:t>
            </a:r>
            <a:r>
              <a:rPr lang="en-US" sz="3200" b="1" dirty="0" err="1"/>
              <a:t>Possíveis</a:t>
            </a:r>
            <a:r>
              <a:rPr lang="en-US" sz="3200" b="1" dirty="0"/>
              <a:t> </a:t>
            </a:r>
            <a:r>
              <a:rPr lang="en-US" sz="3200" b="1" dirty="0" err="1"/>
              <a:t>Soluções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3250" y="6023361"/>
            <a:ext cx="836799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err="1"/>
              <a:t>Implantação</a:t>
            </a:r>
            <a:r>
              <a:rPr lang="en-US" sz="3200" b="1" dirty="0"/>
              <a:t> da </a:t>
            </a:r>
            <a:r>
              <a:rPr lang="en-US" sz="3200" b="1" dirty="0" err="1"/>
              <a:t>Solução</a:t>
            </a:r>
            <a:r>
              <a:rPr lang="en-US" sz="3200" b="1" dirty="0"/>
              <a:t> de </a:t>
            </a:r>
            <a:r>
              <a:rPr lang="en-US" sz="3200" b="1" dirty="0" err="1"/>
              <a:t>Mitigação</a:t>
            </a:r>
            <a:r>
              <a:rPr lang="en-US" sz="3200" b="1" dirty="0"/>
              <a:t> do </a:t>
            </a:r>
            <a:r>
              <a:rPr lang="en-US" sz="3200" b="1" dirty="0" err="1"/>
              <a:t>Risco</a:t>
            </a:r>
            <a:endParaRPr lang="pt-BR" sz="3200" b="1" dirty="0"/>
          </a:p>
        </p:txBody>
      </p:sp>
      <p:cxnSp>
        <p:nvCxnSpPr>
          <p:cNvPr id="3" name="Conector de seta reta 2"/>
          <p:cNvCxnSpPr>
            <a:stCxn id="4" idx="2"/>
            <a:endCxn id="8" idx="0"/>
          </p:cNvCxnSpPr>
          <p:nvPr/>
        </p:nvCxnSpPr>
        <p:spPr bwMode="auto">
          <a:xfrm>
            <a:off x="4577230" y="2282952"/>
            <a:ext cx="7259" cy="46749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>
            <a:off x="4599004" y="3393276"/>
            <a:ext cx="7259" cy="46749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ector de seta reta 12"/>
          <p:cNvCxnSpPr/>
          <p:nvPr/>
        </p:nvCxnSpPr>
        <p:spPr bwMode="auto">
          <a:xfrm>
            <a:off x="4599004" y="4467312"/>
            <a:ext cx="7259" cy="46749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>
            <a:off x="4620778" y="5548608"/>
            <a:ext cx="7259" cy="46749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1658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DA2A11-568A-4ECC-9151-5374E4529A8C}"/>
              </a:ext>
            </a:extLst>
          </p:cNvPr>
          <p:cNvSpPr txBox="1">
            <a:spLocks/>
          </p:cNvSpPr>
          <p:nvPr/>
        </p:nvSpPr>
        <p:spPr>
          <a:xfrm>
            <a:off x="0" y="1570582"/>
            <a:ext cx="9144000" cy="34597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/>
              <a:t>Cada</a:t>
            </a:r>
            <a:r>
              <a:rPr lang="en-US" sz="3200" b="1" dirty="0"/>
              <a:t> </a:t>
            </a:r>
            <a:r>
              <a:rPr lang="en-US" sz="3200" b="1" dirty="0" err="1"/>
              <a:t>evento</a:t>
            </a:r>
            <a:r>
              <a:rPr lang="en-US" sz="3200" b="1" dirty="0"/>
              <a:t> de </a:t>
            </a:r>
            <a:r>
              <a:rPr lang="en-US" sz="3200" b="1" dirty="0" err="1"/>
              <a:t>risco</a:t>
            </a:r>
            <a:r>
              <a:rPr lang="en-US" sz="3200" b="1" dirty="0"/>
              <a:t> </a:t>
            </a:r>
            <a:r>
              <a:rPr lang="en-US" sz="3200" b="1" dirty="0" err="1"/>
              <a:t>identificado</a:t>
            </a:r>
            <a:r>
              <a:rPr lang="en-US" sz="3200" b="1" dirty="0"/>
              <a:t> </a:t>
            </a:r>
            <a:r>
              <a:rPr lang="en-US" sz="3200" b="1" dirty="0" err="1"/>
              <a:t>deve</a:t>
            </a:r>
            <a:r>
              <a:rPr lang="en-US" sz="3200" b="1" dirty="0"/>
              <a:t> </a:t>
            </a:r>
            <a:r>
              <a:rPr lang="en-US" sz="3200" b="1" dirty="0" err="1"/>
              <a:t>ser</a:t>
            </a:r>
            <a:r>
              <a:rPr lang="en-US" sz="3200" b="1" dirty="0"/>
              <a:t> </a:t>
            </a:r>
            <a:r>
              <a:rPr lang="en-US" sz="3200" b="1" dirty="0" err="1"/>
              <a:t>anotado</a:t>
            </a:r>
            <a:r>
              <a:rPr lang="en-US" sz="3200" b="1" dirty="0"/>
              <a:t> no </a:t>
            </a:r>
            <a:r>
              <a:rPr lang="en-US" sz="4800" b="1" dirty="0" err="1">
                <a:solidFill>
                  <a:schemeClr val="accent6"/>
                </a:solidFill>
              </a:rPr>
              <a:t>Registro</a:t>
            </a:r>
            <a:r>
              <a:rPr lang="en-US" sz="4800" b="1" dirty="0">
                <a:solidFill>
                  <a:schemeClr val="accent6"/>
                </a:solidFill>
              </a:rPr>
              <a:t> de </a:t>
            </a:r>
            <a:r>
              <a:rPr lang="en-US" sz="4800" b="1" dirty="0" err="1">
                <a:solidFill>
                  <a:schemeClr val="accent6"/>
                </a:solidFill>
              </a:rPr>
              <a:t>Riscos</a:t>
            </a:r>
            <a:endParaRPr lang="en-US" sz="3200" b="1" dirty="0">
              <a:solidFill>
                <a:schemeClr val="accent6"/>
              </a:solidFill>
            </a:endParaRPr>
          </a:p>
          <a:p>
            <a:endParaRPr lang="en-US" sz="3200" b="1" dirty="0"/>
          </a:p>
          <a:p>
            <a:r>
              <a:rPr lang="en-US" sz="3200" b="1" dirty="0"/>
              <a:t>Para </a:t>
            </a:r>
            <a:r>
              <a:rPr lang="en-US" sz="3200" b="1" dirty="0" err="1"/>
              <a:t>cada</a:t>
            </a:r>
            <a:r>
              <a:rPr lang="en-US" sz="3200" b="1" dirty="0"/>
              <a:t> </a:t>
            </a:r>
            <a:r>
              <a:rPr lang="en-US" sz="3200" b="1" dirty="0" err="1"/>
              <a:t>evento</a:t>
            </a:r>
            <a:r>
              <a:rPr lang="en-US" sz="3200" b="1" dirty="0"/>
              <a:t> de </a:t>
            </a:r>
            <a:r>
              <a:rPr lang="en-US" sz="3200" b="1" dirty="0" err="1"/>
              <a:t>risco</a:t>
            </a:r>
            <a:r>
              <a:rPr lang="en-US" sz="3200" b="1" dirty="0"/>
              <a:t> </a:t>
            </a:r>
            <a:r>
              <a:rPr lang="en-US" sz="3200" b="1" dirty="0" err="1"/>
              <a:t>registrado</a:t>
            </a:r>
            <a:r>
              <a:rPr lang="en-US" sz="3200" b="1" dirty="0"/>
              <a:t>, </a:t>
            </a:r>
            <a:r>
              <a:rPr lang="en-US" sz="3200" b="1" dirty="0" err="1"/>
              <a:t>haverá</a:t>
            </a:r>
            <a:r>
              <a:rPr lang="en-US" sz="3200" b="1" dirty="0"/>
              <a:t> a </a:t>
            </a:r>
            <a:r>
              <a:rPr lang="en-US" sz="3200" b="1" dirty="0" err="1"/>
              <a:t>nomeação</a:t>
            </a:r>
            <a:r>
              <a:rPr lang="en-US" sz="3200" b="1" dirty="0"/>
              <a:t> de um:</a:t>
            </a:r>
          </a:p>
          <a:p>
            <a:r>
              <a:rPr lang="en-US" sz="4400" b="1" dirty="0" err="1">
                <a:solidFill>
                  <a:schemeClr val="accent6"/>
                </a:solidFill>
              </a:rPr>
              <a:t>Controlador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3200" b="1" dirty="0"/>
              <a:t>do </a:t>
            </a:r>
            <a:r>
              <a:rPr lang="en-US" sz="3200" b="1" dirty="0" err="1"/>
              <a:t>risco</a:t>
            </a:r>
            <a:r>
              <a:rPr lang="en-US" sz="3200" b="1" dirty="0"/>
              <a:t>, </a:t>
            </a:r>
            <a:r>
              <a:rPr lang="en-US" sz="3200" b="1" dirty="0" err="1"/>
              <a:t>responsável</a:t>
            </a:r>
            <a:r>
              <a:rPr lang="en-US" sz="3200" b="1" dirty="0"/>
              <a:t> </a:t>
            </a:r>
            <a:r>
              <a:rPr lang="en-US" sz="3200" b="1" dirty="0" err="1"/>
              <a:t>pelo</a:t>
            </a:r>
            <a:r>
              <a:rPr lang="en-US" sz="3200" b="1" dirty="0"/>
              <a:t> </a:t>
            </a:r>
            <a:r>
              <a:rPr lang="en-US" sz="3200" b="1" dirty="0" err="1"/>
              <a:t>acompanhamento</a:t>
            </a:r>
            <a:r>
              <a:rPr lang="en-US" sz="3200" b="1" dirty="0"/>
              <a:t> do </a:t>
            </a:r>
            <a:r>
              <a:rPr lang="en-US" sz="3200" b="1" dirty="0" err="1"/>
              <a:t>risco</a:t>
            </a:r>
            <a:endParaRPr lang="en-US" sz="3200" b="1" dirty="0"/>
          </a:p>
          <a:p>
            <a:r>
              <a:rPr lang="en-US" sz="4400" b="1" dirty="0" err="1">
                <a:solidFill>
                  <a:schemeClr val="accent6"/>
                </a:solidFill>
              </a:rPr>
              <a:t>Dono</a:t>
            </a:r>
            <a:r>
              <a:rPr lang="en-US" sz="4400" b="1" dirty="0">
                <a:solidFill>
                  <a:schemeClr val="accent6"/>
                </a:solidFill>
              </a:rPr>
              <a:t> </a:t>
            </a:r>
            <a:r>
              <a:rPr lang="en-US" sz="3200" b="1" dirty="0"/>
              <a:t>do </a:t>
            </a:r>
            <a:r>
              <a:rPr lang="en-US" sz="3200" b="1" dirty="0" err="1"/>
              <a:t>risco</a:t>
            </a:r>
            <a:r>
              <a:rPr lang="en-US" sz="3200" b="1" dirty="0"/>
              <a:t>, </a:t>
            </a:r>
            <a:r>
              <a:rPr lang="en-US" sz="3200" b="1" dirty="0" err="1"/>
              <a:t>possui</a:t>
            </a:r>
            <a:r>
              <a:rPr lang="en-US" sz="3200" b="1" dirty="0"/>
              <a:t> </a:t>
            </a:r>
            <a:r>
              <a:rPr lang="en-US" sz="3200" b="1" dirty="0" err="1"/>
              <a:t>autoridade</a:t>
            </a:r>
            <a:r>
              <a:rPr lang="en-US" sz="3200" b="1" dirty="0"/>
              <a:t> para </a:t>
            </a:r>
            <a:r>
              <a:rPr lang="en-US" sz="3200" b="1" dirty="0" err="1"/>
              <a:t>gerenciar</a:t>
            </a:r>
            <a:r>
              <a:rPr lang="en-US" sz="3200" b="1" dirty="0"/>
              <a:t> o </a:t>
            </a:r>
            <a:r>
              <a:rPr lang="en-US" sz="3200" b="1" dirty="0" err="1"/>
              <a:t>risco</a:t>
            </a:r>
            <a:endParaRPr lang="en-US" sz="3200" b="1" dirty="0"/>
          </a:p>
          <a:p>
            <a:pPr lvl="1"/>
            <a:endParaRPr lang="pt-BR" sz="2800" b="1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105324-D7BB-40E7-B395-08F624CE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6400"/>
            <a:ext cx="9144000" cy="91359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</a:t>
            </a:r>
            <a:r>
              <a:rPr lang="en-US" altLang="pt-BR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Eventos</a:t>
            </a:r>
            <a:r>
              <a:rPr lang="en-US" altLang="pt-BR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sz="4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Risco</a:t>
            </a:r>
            <a:endParaRPr lang="pt-BR" altLang="pt-BR" sz="4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0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713" y="1502670"/>
            <a:ext cx="8694057" cy="5319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6"/>
                </a:solidFill>
              </a:rPr>
              <a:t>Barragens</a:t>
            </a:r>
            <a:r>
              <a:rPr lang="en-US" sz="4000" b="1" dirty="0">
                <a:solidFill>
                  <a:schemeClr val="accent6"/>
                </a:solidFill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</a:rPr>
              <a:t>Geotécnicas</a:t>
            </a:r>
            <a:endParaRPr lang="en-US" sz="4000" b="1" dirty="0">
              <a:solidFill>
                <a:schemeClr val="accent6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Galgamento, </a:t>
            </a:r>
            <a:r>
              <a:rPr lang="en-US" sz="4000" b="1" dirty="0" err="1">
                <a:solidFill>
                  <a:srgbClr val="FF0000"/>
                </a:solidFill>
              </a:rPr>
              <a:t>Instabilidade</a:t>
            </a:r>
            <a:r>
              <a:rPr lang="en-US" sz="4000" b="1" dirty="0">
                <a:solidFill>
                  <a:srgbClr val="FF0000"/>
                </a:solidFill>
              </a:rPr>
              <a:t> de </a:t>
            </a:r>
            <a:r>
              <a:rPr lang="en-US" sz="4000" b="1" dirty="0" err="1">
                <a:solidFill>
                  <a:srgbClr val="FF0000"/>
                </a:solidFill>
              </a:rPr>
              <a:t>Taludes</a:t>
            </a:r>
            <a:r>
              <a:rPr lang="en-US" sz="4000" b="1" dirty="0">
                <a:solidFill>
                  <a:srgbClr val="FF0000"/>
                </a:solidFill>
              </a:rPr>
              <a:t>, Piping, </a:t>
            </a:r>
            <a:r>
              <a:rPr lang="en-US" sz="4000" b="1" dirty="0" err="1">
                <a:solidFill>
                  <a:srgbClr val="FF0000"/>
                </a:solidFill>
              </a:rPr>
              <a:t>Liquefação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chemeClr val="accent2"/>
                </a:solidFill>
              </a:rPr>
              <a:t>Barragens</a:t>
            </a:r>
            <a:r>
              <a:rPr lang="en-US" sz="4000" b="1" dirty="0">
                <a:solidFill>
                  <a:schemeClr val="accent2"/>
                </a:solidFill>
              </a:rPr>
              <a:t> de </a:t>
            </a:r>
            <a:r>
              <a:rPr lang="en-US" sz="4000" b="1" dirty="0" err="1">
                <a:solidFill>
                  <a:schemeClr val="accent2"/>
                </a:solidFill>
              </a:rPr>
              <a:t>Concreto</a:t>
            </a:r>
            <a:endParaRPr lang="en-US" sz="4000" b="1" dirty="0">
              <a:solidFill>
                <a:schemeClr val="accent2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Deslizamento</a:t>
            </a:r>
            <a:r>
              <a:rPr lang="en-US" sz="4000" b="1" dirty="0">
                <a:solidFill>
                  <a:srgbClr val="FF0000"/>
                </a:solidFill>
              </a:rPr>
              <a:t> pela </a:t>
            </a:r>
            <a:r>
              <a:rPr lang="en-US" sz="4000" b="1" dirty="0" err="1">
                <a:solidFill>
                  <a:srgbClr val="FF0000"/>
                </a:solidFill>
              </a:rPr>
              <a:t>Fundação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Tombamento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Capacidade</a:t>
            </a:r>
            <a:r>
              <a:rPr lang="en-US" sz="4000" b="1" dirty="0">
                <a:solidFill>
                  <a:srgbClr val="FF0000"/>
                </a:solidFill>
              </a:rPr>
              <a:t> de </a:t>
            </a:r>
            <a:r>
              <a:rPr lang="en-US" sz="4000" b="1" dirty="0" err="1">
                <a:solidFill>
                  <a:srgbClr val="FF0000"/>
                </a:solidFill>
              </a:rPr>
              <a:t>Carga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pt-BR" b="1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44623"/>
            <a:ext cx="6555964" cy="15084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000" b="1" dirty="0" err="1"/>
              <a:t>Principais</a:t>
            </a:r>
            <a:r>
              <a:rPr lang="en-US" altLang="pt-BR" sz="4000" b="1" dirty="0"/>
              <a:t> </a:t>
            </a:r>
            <a:r>
              <a:rPr lang="en-US" altLang="pt-BR" sz="4000" b="1" dirty="0" err="1"/>
              <a:t>Eventos</a:t>
            </a:r>
            <a:r>
              <a:rPr lang="en-US" altLang="pt-BR" sz="4000" b="1" dirty="0"/>
              <a:t> de </a:t>
            </a:r>
            <a:r>
              <a:rPr lang="en-US" altLang="pt-BR" sz="4000" b="1" dirty="0" err="1"/>
              <a:t>Risco</a:t>
            </a:r>
            <a:r>
              <a:rPr lang="en-US" altLang="pt-BR" sz="4000" b="1" dirty="0"/>
              <a:t> </a:t>
            </a:r>
            <a:r>
              <a:rPr lang="en-US" altLang="pt-BR" sz="4000" b="1" dirty="0" err="1"/>
              <a:t>em</a:t>
            </a:r>
            <a:r>
              <a:rPr lang="en-US" altLang="pt-BR" sz="4000" b="1" dirty="0"/>
              <a:t> </a:t>
            </a:r>
            <a:r>
              <a:rPr lang="en-US" altLang="pt-BR" sz="4000" b="1" dirty="0" err="1"/>
              <a:t>Barragens</a:t>
            </a:r>
            <a:endParaRPr lang="pt-BR" altLang="pt-BR" sz="4000" b="1" dirty="0"/>
          </a:p>
        </p:txBody>
      </p:sp>
      <p:pic>
        <p:nvPicPr>
          <p:cNvPr id="4" name="Picture 22" descr="http://www.dec.estt.ipt.pt/trabalhos/20023353/images/Paradela.big1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64" y="7505"/>
            <a:ext cx="2573286" cy="15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1" descr="DSC023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046" y="3629465"/>
            <a:ext cx="2534543" cy="1900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0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118"/>
          <p:cNvGrpSpPr>
            <a:grpSpLocks/>
          </p:cNvGrpSpPr>
          <p:nvPr/>
        </p:nvGrpSpPr>
        <p:grpSpPr bwMode="auto">
          <a:xfrm>
            <a:off x="1358900" y="5801549"/>
            <a:ext cx="7467600" cy="917576"/>
            <a:chOff x="864" y="3216"/>
            <a:chExt cx="4704" cy="578"/>
          </a:xfrm>
        </p:grpSpPr>
        <p:grpSp>
          <p:nvGrpSpPr>
            <p:cNvPr id="3118" name="Group 119"/>
            <p:cNvGrpSpPr>
              <a:grpSpLocks/>
            </p:cNvGrpSpPr>
            <p:nvPr/>
          </p:nvGrpSpPr>
          <p:grpSpPr bwMode="auto">
            <a:xfrm>
              <a:off x="912" y="3216"/>
              <a:ext cx="4656" cy="528"/>
              <a:chOff x="2256" y="-816"/>
              <a:chExt cx="4656" cy="528"/>
            </a:xfrm>
          </p:grpSpPr>
          <p:sp>
            <p:nvSpPr>
              <p:cNvPr id="153720" name="Line 120"/>
              <p:cNvSpPr>
                <a:spLocks noChangeShapeType="1"/>
              </p:cNvSpPr>
              <p:nvPr/>
            </p:nvSpPr>
            <p:spPr bwMode="auto">
              <a:xfrm flipV="1">
                <a:off x="6912" y="-816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 sz="2800" dirty="0">
                  <a:effectLst/>
                </a:endParaRPr>
              </a:p>
            </p:txBody>
          </p:sp>
          <p:sp>
            <p:nvSpPr>
              <p:cNvPr id="153721" name="Line 121"/>
              <p:cNvSpPr>
                <a:spLocks noChangeShapeType="1"/>
              </p:cNvSpPr>
              <p:nvPr/>
            </p:nvSpPr>
            <p:spPr bwMode="auto">
              <a:xfrm>
                <a:off x="2256" y="-288"/>
                <a:ext cx="4656" cy="0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 sz="2800" dirty="0">
                  <a:effectLst/>
                </a:endParaRPr>
              </a:p>
            </p:txBody>
          </p:sp>
        </p:grpSp>
        <p:sp>
          <p:nvSpPr>
            <p:cNvPr id="153722" name="Text Box 122"/>
            <p:cNvSpPr txBox="1">
              <a:spLocks noChangeArrowheads="1"/>
            </p:cNvSpPr>
            <p:nvPr/>
          </p:nvSpPr>
          <p:spPr bwMode="auto">
            <a:xfrm>
              <a:off x="864" y="3348"/>
              <a:ext cx="470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pt-BR" sz="4000" b="1" dirty="0">
                  <a:effectLst/>
                </a:rPr>
                <a:t>Considerações Finais</a:t>
              </a:r>
              <a:endParaRPr lang="pt-BR" sz="4000" b="1" dirty="0">
                <a:solidFill>
                  <a:srgbClr val="000066"/>
                </a:solidFill>
                <a:effectLst/>
              </a:endParaRPr>
            </a:p>
          </p:txBody>
        </p:sp>
      </p:grpSp>
      <p:grpSp>
        <p:nvGrpSpPr>
          <p:cNvPr id="3076" name="Group 135"/>
          <p:cNvGrpSpPr>
            <a:grpSpLocks/>
          </p:cNvGrpSpPr>
          <p:nvPr/>
        </p:nvGrpSpPr>
        <p:grpSpPr bwMode="auto">
          <a:xfrm>
            <a:off x="1358900" y="1347018"/>
            <a:ext cx="7467600" cy="4270376"/>
            <a:chOff x="856" y="384"/>
            <a:chExt cx="4704" cy="2690"/>
          </a:xfrm>
        </p:grpSpPr>
        <p:sp>
          <p:nvSpPr>
            <p:cNvPr id="153685" name="Text Box 85"/>
            <p:cNvSpPr txBox="1">
              <a:spLocks noChangeArrowheads="1"/>
            </p:cNvSpPr>
            <p:nvPr/>
          </p:nvSpPr>
          <p:spPr bwMode="auto">
            <a:xfrm>
              <a:off x="856" y="1141"/>
              <a:ext cx="45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4000" b="1" dirty="0">
                  <a:effectLst/>
                </a:rPr>
                <a:t>Métrica de Riscos</a:t>
              </a:r>
            </a:p>
          </p:txBody>
        </p:sp>
        <p:grpSp>
          <p:nvGrpSpPr>
            <p:cNvPr id="3097" name="Group 86"/>
            <p:cNvGrpSpPr>
              <a:grpSpLocks/>
            </p:cNvGrpSpPr>
            <p:nvPr/>
          </p:nvGrpSpPr>
          <p:grpSpPr bwMode="auto">
            <a:xfrm>
              <a:off x="904" y="1017"/>
              <a:ext cx="4656" cy="528"/>
              <a:chOff x="960" y="1392"/>
              <a:chExt cx="4656" cy="528"/>
            </a:xfrm>
          </p:grpSpPr>
          <p:sp>
            <p:nvSpPr>
              <p:cNvPr id="153687" name="Line 87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4656" cy="0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 sz="2800" dirty="0">
                  <a:effectLst/>
                </a:endParaRPr>
              </a:p>
            </p:txBody>
          </p:sp>
          <p:sp>
            <p:nvSpPr>
              <p:cNvPr id="153688" name="Line 88"/>
              <p:cNvSpPr>
                <a:spLocks noChangeShapeType="1"/>
              </p:cNvSpPr>
              <p:nvPr/>
            </p:nvSpPr>
            <p:spPr bwMode="auto">
              <a:xfrm flipV="1">
                <a:off x="5616" y="1392"/>
                <a:ext cx="0" cy="528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 sz="2800" dirty="0">
                  <a:effectLst/>
                </a:endParaRPr>
              </a:p>
            </p:txBody>
          </p:sp>
        </p:grpSp>
        <p:grpSp>
          <p:nvGrpSpPr>
            <p:cNvPr id="3098" name="Group 95"/>
            <p:cNvGrpSpPr>
              <a:grpSpLocks/>
            </p:cNvGrpSpPr>
            <p:nvPr/>
          </p:nvGrpSpPr>
          <p:grpSpPr bwMode="auto">
            <a:xfrm>
              <a:off x="856" y="1728"/>
              <a:ext cx="4704" cy="578"/>
              <a:chOff x="864" y="2544"/>
              <a:chExt cx="4704" cy="578"/>
            </a:xfrm>
          </p:grpSpPr>
          <p:sp>
            <p:nvSpPr>
              <p:cNvPr id="153696" name="Text Box 96"/>
              <p:cNvSpPr txBox="1">
                <a:spLocks noChangeArrowheads="1"/>
              </p:cNvSpPr>
              <p:nvPr/>
            </p:nvSpPr>
            <p:spPr bwMode="auto">
              <a:xfrm>
                <a:off x="864" y="2676"/>
                <a:ext cx="470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just">
                  <a:spcBef>
                    <a:spcPct val="50000"/>
                  </a:spcBef>
                  <a:defRPr/>
                </a:pPr>
                <a:r>
                  <a:rPr lang="pt-BR" sz="4000" b="1" dirty="0">
                    <a:effectLst/>
                  </a:rPr>
                  <a:t>Análise e Gestão de Riscos	</a:t>
                </a:r>
                <a:endParaRPr lang="pt-BR" sz="4000" dirty="0">
                  <a:effectLst/>
                </a:endParaRPr>
              </a:p>
            </p:txBody>
          </p:sp>
          <p:grpSp>
            <p:nvGrpSpPr>
              <p:cNvPr id="3113" name="Group 97"/>
              <p:cNvGrpSpPr>
                <a:grpSpLocks/>
              </p:cNvGrpSpPr>
              <p:nvPr/>
            </p:nvGrpSpPr>
            <p:grpSpPr bwMode="auto">
              <a:xfrm>
                <a:off x="912" y="2544"/>
                <a:ext cx="4656" cy="528"/>
                <a:chOff x="2256" y="-816"/>
                <a:chExt cx="4656" cy="528"/>
              </a:xfrm>
            </p:grpSpPr>
            <p:sp>
              <p:nvSpPr>
                <p:cNvPr id="153698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6912" y="-816"/>
                  <a:ext cx="0" cy="528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  <p:sp>
              <p:nvSpPr>
                <p:cNvPr id="153699" name="Line 99"/>
                <p:cNvSpPr>
                  <a:spLocks noChangeShapeType="1"/>
                </p:cNvSpPr>
                <p:nvPr/>
              </p:nvSpPr>
              <p:spPr bwMode="auto">
                <a:xfrm>
                  <a:off x="2256" y="-288"/>
                  <a:ext cx="4656" cy="0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</p:grpSp>
        </p:grpSp>
        <p:grpSp>
          <p:nvGrpSpPr>
            <p:cNvPr id="3099" name="Group 104"/>
            <p:cNvGrpSpPr>
              <a:grpSpLocks/>
            </p:cNvGrpSpPr>
            <p:nvPr/>
          </p:nvGrpSpPr>
          <p:grpSpPr bwMode="auto">
            <a:xfrm>
              <a:off x="856" y="384"/>
              <a:ext cx="4704" cy="528"/>
              <a:chOff x="864" y="480"/>
              <a:chExt cx="4704" cy="528"/>
            </a:xfrm>
          </p:grpSpPr>
          <p:grpSp>
            <p:nvGrpSpPr>
              <p:cNvPr id="3105" name="Group 105"/>
              <p:cNvGrpSpPr>
                <a:grpSpLocks/>
              </p:cNvGrpSpPr>
              <p:nvPr/>
            </p:nvGrpSpPr>
            <p:grpSpPr bwMode="auto">
              <a:xfrm>
                <a:off x="864" y="480"/>
                <a:ext cx="2592" cy="528"/>
                <a:chOff x="912" y="528"/>
                <a:chExt cx="4704" cy="528"/>
              </a:xfrm>
            </p:grpSpPr>
            <p:sp>
              <p:nvSpPr>
                <p:cNvPr id="153706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912" y="545"/>
                  <a:ext cx="3004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pt-BR" sz="4000" b="1" dirty="0">
                      <a:effectLst/>
                    </a:rPr>
                    <a:t>Introdução</a:t>
                  </a:r>
                  <a:endParaRPr lang="pt-BR" sz="4000" dirty="0">
                    <a:solidFill>
                      <a:srgbClr val="000066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5370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5616" y="528"/>
                  <a:ext cx="0" cy="528"/>
                </a:xfrm>
                <a:prstGeom prst="line">
                  <a:avLst/>
                </a:prstGeom>
                <a:noFill/>
                <a:ln w="317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  <p:sp>
              <p:nvSpPr>
                <p:cNvPr id="153708" name="Line 108"/>
                <p:cNvSpPr>
                  <a:spLocks noChangeShapeType="1"/>
                </p:cNvSpPr>
                <p:nvPr/>
              </p:nvSpPr>
              <p:spPr bwMode="auto">
                <a:xfrm>
                  <a:off x="959" y="1056"/>
                  <a:ext cx="4657" cy="0"/>
                </a:xfrm>
                <a:prstGeom prst="line">
                  <a:avLst/>
                </a:prstGeom>
                <a:noFill/>
                <a:ln w="317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</p:grpSp>
          <p:grpSp>
            <p:nvGrpSpPr>
              <p:cNvPr id="3106" name="Group 109"/>
              <p:cNvGrpSpPr>
                <a:grpSpLocks/>
              </p:cNvGrpSpPr>
              <p:nvPr/>
            </p:nvGrpSpPr>
            <p:grpSpPr bwMode="auto">
              <a:xfrm>
                <a:off x="912" y="480"/>
                <a:ext cx="4656" cy="432"/>
                <a:chOff x="960" y="576"/>
                <a:chExt cx="4656" cy="576"/>
              </a:xfrm>
            </p:grpSpPr>
            <p:sp>
              <p:nvSpPr>
                <p:cNvPr id="153710" name="Line 110"/>
                <p:cNvSpPr>
                  <a:spLocks noChangeShapeType="1"/>
                </p:cNvSpPr>
                <p:nvPr/>
              </p:nvSpPr>
              <p:spPr bwMode="auto">
                <a:xfrm>
                  <a:off x="960" y="1152"/>
                  <a:ext cx="465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  <p:sp>
              <p:nvSpPr>
                <p:cNvPr id="15371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5616" y="576"/>
                  <a:ext cx="0" cy="57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</p:grpSp>
        </p:grpSp>
        <p:grpSp>
          <p:nvGrpSpPr>
            <p:cNvPr id="3100" name="Group 123"/>
            <p:cNvGrpSpPr>
              <a:grpSpLocks/>
            </p:cNvGrpSpPr>
            <p:nvPr/>
          </p:nvGrpSpPr>
          <p:grpSpPr bwMode="auto">
            <a:xfrm>
              <a:off x="856" y="2496"/>
              <a:ext cx="4704" cy="578"/>
              <a:chOff x="864" y="2544"/>
              <a:chExt cx="4704" cy="578"/>
            </a:xfrm>
          </p:grpSpPr>
          <p:sp>
            <p:nvSpPr>
              <p:cNvPr id="153724" name="Text Box 124"/>
              <p:cNvSpPr txBox="1">
                <a:spLocks noChangeArrowheads="1"/>
              </p:cNvSpPr>
              <p:nvPr/>
            </p:nvSpPr>
            <p:spPr bwMode="auto">
              <a:xfrm>
                <a:off x="864" y="2676"/>
                <a:ext cx="470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just">
                  <a:spcBef>
                    <a:spcPct val="50000"/>
                  </a:spcBef>
                  <a:defRPr/>
                </a:pPr>
                <a:r>
                  <a:rPr lang="pt-BR" sz="4000" b="1" dirty="0">
                    <a:effectLst/>
                  </a:rPr>
                  <a:t>GR em Barragens</a:t>
                </a:r>
              </a:p>
            </p:txBody>
          </p:sp>
          <p:grpSp>
            <p:nvGrpSpPr>
              <p:cNvPr id="3102" name="Group 125"/>
              <p:cNvGrpSpPr>
                <a:grpSpLocks/>
              </p:cNvGrpSpPr>
              <p:nvPr/>
            </p:nvGrpSpPr>
            <p:grpSpPr bwMode="auto">
              <a:xfrm>
                <a:off x="912" y="2544"/>
                <a:ext cx="4656" cy="528"/>
                <a:chOff x="2256" y="-816"/>
                <a:chExt cx="4656" cy="528"/>
              </a:xfrm>
            </p:grpSpPr>
            <p:sp>
              <p:nvSpPr>
                <p:cNvPr id="153726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6912" y="-816"/>
                  <a:ext cx="0" cy="528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  <p:sp>
              <p:nvSpPr>
                <p:cNvPr id="153727" name="Line 127"/>
                <p:cNvSpPr>
                  <a:spLocks noChangeShapeType="1"/>
                </p:cNvSpPr>
                <p:nvPr/>
              </p:nvSpPr>
              <p:spPr bwMode="auto">
                <a:xfrm>
                  <a:off x="2256" y="-288"/>
                  <a:ext cx="4656" cy="0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sz="2800" dirty="0">
                    <a:effectLst/>
                  </a:endParaRPr>
                </a:p>
              </p:txBody>
            </p:sp>
          </p:grpSp>
        </p:grpSp>
      </p:grpSp>
      <p:sp>
        <p:nvSpPr>
          <p:cNvPr id="3077" name="Text Box 128"/>
          <p:cNvSpPr txBox="1">
            <a:spLocks noChangeArrowheads="1"/>
          </p:cNvSpPr>
          <p:nvPr/>
        </p:nvSpPr>
        <p:spPr bwMode="auto">
          <a:xfrm>
            <a:off x="6473374" y="25402"/>
            <a:ext cx="231502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sz="3600" b="1" dirty="0">
                <a:solidFill>
                  <a:srgbClr val="000066"/>
                </a:solidFill>
                <a:effectLst/>
              </a:rPr>
              <a:t>Sumário</a:t>
            </a:r>
            <a:endParaRPr lang="pt-BR" dirty="0"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0500" y="1295806"/>
            <a:ext cx="787400" cy="5552556"/>
            <a:chOff x="190500" y="193666"/>
            <a:chExt cx="787400" cy="5552556"/>
          </a:xfrm>
        </p:grpSpPr>
        <p:grpSp>
          <p:nvGrpSpPr>
            <p:cNvPr id="3074" name="Group 115"/>
            <p:cNvGrpSpPr>
              <a:grpSpLocks/>
            </p:cNvGrpSpPr>
            <p:nvPr/>
          </p:nvGrpSpPr>
          <p:grpSpPr bwMode="auto">
            <a:xfrm>
              <a:off x="215900" y="4791472"/>
              <a:ext cx="762000" cy="954750"/>
              <a:chOff x="144" y="1199"/>
              <a:chExt cx="576" cy="656"/>
            </a:xfrm>
          </p:grpSpPr>
          <p:sp useBgFill="1">
            <p:nvSpPr>
              <p:cNvPr id="153716" name="Rectangle 116"/>
              <p:cNvSpPr>
                <a:spLocks noChangeArrowheads="1"/>
              </p:cNvSpPr>
              <p:nvPr/>
            </p:nvSpPr>
            <p:spPr bwMode="auto">
              <a:xfrm>
                <a:off x="144" y="1248"/>
                <a:ext cx="576" cy="576"/>
              </a:xfrm>
              <a:prstGeom prst="rect">
                <a:avLst/>
              </a:prstGeom>
              <a:ln w="31750">
                <a:miter lim="800000"/>
                <a:headEnd type="none" w="sm" len="sm"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153717" name="Text Box 117"/>
              <p:cNvSpPr txBox="1">
                <a:spLocks noChangeArrowheads="1"/>
              </p:cNvSpPr>
              <p:nvPr/>
            </p:nvSpPr>
            <p:spPr bwMode="auto">
              <a:xfrm>
                <a:off x="288" y="1199"/>
                <a:ext cx="28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200" b="1" i="1" dirty="0">
                    <a:solidFill>
                      <a:srgbClr val="000066"/>
                    </a:solidFill>
                    <a:effectLst/>
                    <a:latin typeface="Verdana" pitchFamily="34" charset="0"/>
                  </a:rPr>
                  <a:t>5</a:t>
                </a:r>
                <a:r>
                  <a:rPr lang="pt-BR" i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 </a:t>
                </a:r>
                <a:endParaRPr lang="pt-BR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078" name="Group 89"/>
            <p:cNvGrpSpPr>
              <a:grpSpLocks/>
            </p:cNvGrpSpPr>
            <p:nvPr/>
          </p:nvGrpSpPr>
          <p:grpSpPr bwMode="auto">
            <a:xfrm>
              <a:off x="190500" y="1278334"/>
              <a:ext cx="762000" cy="954751"/>
              <a:chOff x="144" y="1199"/>
              <a:chExt cx="576" cy="656"/>
            </a:xfrm>
          </p:grpSpPr>
          <p:sp useBgFill="1">
            <p:nvSpPr>
              <p:cNvPr id="153690" name="Rectangle 90"/>
              <p:cNvSpPr>
                <a:spLocks noChangeArrowheads="1"/>
              </p:cNvSpPr>
              <p:nvPr/>
            </p:nvSpPr>
            <p:spPr bwMode="auto">
              <a:xfrm>
                <a:off x="144" y="1248"/>
                <a:ext cx="576" cy="576"/>
              </a:xfrm>
              <a:prstGeom prst="rect">
                <a:avLst/>
              </a:prstGeom>
              <a:ln w="31750">
                <a:miter lim="800000"/>
                <a:headEnd type="none" w="sm" len="sm"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153691" name="Text Box 91"/>
              <p:cNvSpPr txBox="1">
                <a:spLocks noChangeArrowheads="1"/>
              </p:cNvSpPr>
              <p:nvPr/>
            </p:nvSpPr>
            <p:spPr bwMode="auto">
              <a:xfrm>
                <a:off x="288" y="1199"/>
                <a:ext cx="28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200" b="1" i="1" dirty="0">
                    <a:solidFill>
                      <a:srgbClr val="000066"/>
                    </a:solidFill>
                    <a:effectLst/>
                    <a:latin typeface="Verdana" pitchFamily="34" charset="0"/>
                  </a:rPr>
                  <a:t>2</a:t>
                </a:r>
                <a:r>
                  <a:rPr lang="pt-BR" i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 </a:t>
                </a:r>
                <a:endParaRPr lang="pt-BR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079" name="Group 92"/>
            <p:cNvGrpSpPr>
              <a:grpSpLocks/>
            </p:cNvGrpSpPr>
            <p:nvPr/>
          </p:nvGrpSpPr>
          <p:grpSpPr bwMode="auto">
            <a:xfrm>
              <a:off x="190500" y="2441972"/>
              <a:ext cx="762000" cy="954750"/>
              <a:chOff x="144" y="1199"/>
              <a:chExt cx="576" cy="656"/>
            </a:xfrm>
          </p:grpSpPr>
          <p:sp useBgFill="1">
            <p:nvSpPr>
              <p:cNvPr id="153693" name="Rectangle 93"/>
              <p:cNvSpPr>
                <a:spLocks noChangeArrowheads="1"/>
              </p:cNvSpPr>
              <p:nvPr/>
            </p:nvSpPr>
            <p:spPr bwMode="auto">
              <a:xfrm>
                <a:off x="144" y="1248"/>
                <a:ext cx="576" cy="576"/>
              </a:xfrm>
              <a:prstGeom prst="rect">
                <a:avLst/>
              </a:prstGeom>
              <a:ln w="31750">
                <a:miter lim="800000"/>
                <a:headEnd type="none" w="sm" len="sm"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153694" name="Text Box 94"/>
              <p:cNvSpPr txBox="1">
                <a:spLocks noChangeArrowheads="1"/>
              </p:cNvSpPr>
              <p:nvPr/>
            </p:nvSpPr>
            <p:spPr bwMode="auto">
              <a:xfrm>
                <a:off x="288" y="1199"/>
                <a:ext cx="28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200" b="1" i="1" dirty="0">
                    <a:solidFill>
                      <a:srgbClr val="000066"/>
                    </a:solidFill>
                    <a:effectLst/>
                    <a:latin typeface="Verdana" pitchFamily="34" charset="0"/>
                  </a:rPr>
                  <a:t>3</a:t>
                </a:r>
                <a:r>
                  <a:rPr lang="pt-BR" i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 </a:t>
                </a:r>
                <a:endParaRPr lang="pt-BR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080" name="Group 100"/>
            <p:cNvGrpSpPr>
              <a:grpSpLocks/>
            </p:cNvGrpSpPr>
            <p:nvPr/>
          </p:nvGrpSpPr>
          <p:grpSpPr bwMode="auto">
            <a:xfrm>
              <a:off x="190500" y="3575447"/>
              <a:ext cx="762000" cy="954750"/>
              <a:chOff x="144" y="1199"/>
              <a:chExt cx="576" cy="656"/>
            </a:xfrm>
          </p:grpSpPr>
          <p:sp useBgFill="1">
            <p:nvSpPr>
              <p:cNvPr id="153701" name="Rectangle 101"/>
              <p:cNvSpPr>
                <a:spLocks noChangeArrowheads="1"/>
              </p:cNvSpPr>
              <p:nvPr/>
            </p:nvSpPr>
            <p:spPr bwMode="auto">
              <a:xfrm>
                <a:off x="144" y="1248"/>
                <a:ext cx="576" cy="576"/>
              </a:xfrm>
              <a:prstGeom prst="rect">
                <a:avLst/>
              </a:prstGeom>
              <a:ln w="31750">
                <a:miter lim="800000"/>
                <a:headEnd type="none" w="sm" len="sm"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77777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153702" name="Text Box 102"/>
              <p:cNvSpPr txBox="1">
                <a:spLocks noChangeArrowheads="1"/>
              </p:cNvSpPr>
              <p:nvPr/>
            </p:nvSpPr>
            <p:spPr bwMode="auto">
              <a:xfrm>
                <a:off x="288" y="1199"/>
                <a:ext cx="288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200" b="1" i="1" dirty="0">
                    <a:solidFill>
                      <a:srgbClr val="000066"/>
                    </a:solidFill>
                    <a:effectLst/>
                    <a:latin typeface="Verdana" pitchFamily="34" charset="0"/>
                  </a:rPr>
                  <a:t>4</a:t>
                </a:r>
                <a:r>
                  <a:rPr lang="pt-BR" i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 </a:t>
                </a:r>
                <a:endParaRPr lang="pt-BR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endParaRPr>
              </a:p>
            </p:txBody>
          </p:sp>
        </p:grpSp>
        <p:sp useBgFill="1">
          <p:nvSpPr>
            <p:cNvPr id="153712" name="Rectangle 112"/>
            <p:cNvSpPr>
              <a:spLocks noChangeArrowheads="1"/>
            </p:cNvSpPr>
            <p:nvPr/>
          </p:nvSpPr>
          <p:spPr bwMode="auto">
            <a:xfrm>
              <a:off x="190500" y="228600"/>
              <a:ext cx="762000" cy="838200"/>
            </a:xfrm>
            <a:prstGeom prst="rect">
              <a:avLst/>
            </a:prstGeom>
            <a:ln w="31750">
              <a:miter lim="800000"/>
              <a:headEnd type="none" w="sm" len="sm"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53713" name="Text Box 113"/>
            <p:cNvSpPr txBox="1">
              <a:spLocks noChangeArrowheads="1"/>
            </p:cNvSpPr>
            <p:nvPr/>
          </p:nvSpPr>
          <p:spPr bwMode="auto">
            <a:xfrm>
              <a:off x="342900" y="193666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3200" b="1" i="1" dirty="0">
                  <a:solidFill>
                    <a:srgbClr val="000066"/>
                  </a:solidFill>
                  <a:effectLst/>
                  <a:latin typeface="Verdana" pitchFamily="34" charset="0"/>
                </a:rPr>
                <a:t>1</a:t>
              </a:r>
              <a:r>
                <a:rPr lang="pt-BR" i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</a:t>
              </a:r>
              <a:endParaRPr lang="pt-BR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812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8" name="Picture 8" descr="rompbarragem1954- Pampulh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16151" r="777" b="1616"/>
          <a:stretch>
            <a:fillRect/>
          </a:stretch>
        </p:blipFill>
        <p:spPr>
          <a:xfrm>
            <a:off x="4804902" y="12929"/>
            <a:ext cx="4332287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89" name="Picture 9" descr="Ruptura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93"/>
            <a:ext cx="4354858" cy="6839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90" name="Picture 10" descr="acident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3729" r="2498" b="3729"/>
          <a:stretch>
            <a:fillRect/>
          </a:stretch>
        </p:blipFill>
        <p:spPr>
          <a:xfrm>
            <a:off x="4621435" y="3910235"/>
            <a:ext cx="4508500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1279964" y="6137500"/>
            <a:ext cx="40703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Galgamento devido a cheias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Barragem de </a:t>
            </a:r>
            <a:r>
              <a:rPr lang="pt-BR" altLang="pt-BR" sz="2000" dirty="0" err="1"/>
              <a:t>Arneiroz</a:t>
            </a:r>
            <a:r>
              <a:rPr lang="pt-BR" altLang="pt-BR" sz="2000" dirty="0"/>
              <a:t> - 2004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740949" y="2780168"/>
            <a:ext cx="4500562" cy="72072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Fenômeno de </a:t>
            </a:r>
            <a:r>
              <a:rPr lang="pt-BR" altLang="pt-BR" sz="2000" i="1" dirty="0" err="1"/>
              <a:t>piping</a:t>
            </a:r>
            <a:r>
              <a:rPr lang="pt-BR" altLang="pt-BR" sz="2000" dirty="0"/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Barragem de Pampulha - 1954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4543650" y="3846964"/>
            <a:ext cx="4465637" cy="72072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Falha na fundação.</a:t>
            </a:r>
          </a:p>
          <a:p>
            <a:pPr algn="just">
              <a:buFont typeface="Wingdings" pitchFamily="2" charset="2"/>
              <a:buNone/>
            </a:pPr>
            <a:r>
              <a:rPr lang="pt-BR" altLang="pt-BR" sz="2000" dirty="0"/>
              <a:t>Barragem de Camará - 2004</a:t>
            </a:r>
          </a:p>
        </p:txBody>
      </p:sp>
    </p:spTree>
    <p:extLst>
      <p:ext uri="{BB962C8B-B14F-4D97-AF65-F5344CB8AC3E}">
        <p14:creationId xmlns:p14="http://schemas.microsoft.com/office/powerpoint/2010/main" val="334622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tagu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1"/>
            <a:ext cx="4992914" cy="35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ira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2245"/>
            <a:ext cx="9170062" cy="32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17608" y="290300"/>
            <a:ext cx="40831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Consequências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de </a:t>
            </a:r>
            <a:r>
              <a:rPr lang="en-US" sz="4800" b="1" dirty="0" err="1">
                <a:solidFill>
                  <a:srgbClr val="FF0000"/>
                </a:solidFill>
              </a:rPr>
              <a:t>Falha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err="1">
                <a:solidFill>
                  <a:srgbClr val="FF0000"/>
                </a:solidFill>
              </a:rPr>
              <a:t>Estrutural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err="1">
                <a:solidFill>
                  <a:srgbClr val="FF0000"/>
                </a:solidFill>
              </a:rPr>
              <a:t>em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Barragens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210" y="1487032"/>
            <a:ext cx="8625136" cy="537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Custos</a:t>
            </a:r>
            <a:r>
              <a:rPr lang="en-US" sz="3600" b="1" dirty="0"/>
              <a:t> (</a:t>
            </a:r>
            <a:r>
              <a:rPr lang="en-US" sz="3600" b="1" dirty="0" err="1"/>
              <a:t>impactos</a:t>
            </a:r>
            <a:r>
              <a:rPr lang="en-US" sz="3600" b="1" dirty="0"/>
              <a:t>) de </a:t>
            </a:r>
            <a:r>
              <a:rPr lang="en-US" sz="3600" b="1" dirty="0" err="1"/>
              <a:t>todas</a:t>
            </a:r>
            <a:r>
              <a:rPr lang="en-US" sz="3600" b="1" dirty="0"/>
              <a:t> as </a:t>
            </a:r>
            <a:r>
              <a:rPr lang="en-US" sz="3600" b="1" dirty="0" err="1"/>
              <a:t>possíveis</a:t>
            </a:r>
            <a:r>
              <a:rPr lang="en-US" sz="3600" b="1" dirty="0"/>
              <a:t> </a:t>
            </a:r>
            <a:r>
              <a:rPr lang="en-US" sz="3600" b="1" dirty="0" err="1"/>
              <a:t>consequências</a:t>
            </a:r>
            <a:r>
              <a:rPr lang="en-US" sz="3600" b="1" dirty="0"/>
              <a:t> do </a:t>
            </a:r>
            <a:r>
              <a:rPr lang="en-US" sz="3600" b="1" dirty="0" err="1"/>
              <a:t>evento</a:t>
            </a:r>
            <a:r>
              <a:rPr lang="en-US" sz="3600" b="1" dirty="0"/>
              <a:t> de </a:t>
            </a:r>
            <a:r>
              <a:rPr lang="en-US" sz="3600" b="1" dirty="0" err="1"/>
              <a:t>falha</a:t>
            </a:r>
            <a:r>
              <a:rPr lang="en-US" sz="3600" b="1" dirty="0"/>
              <a:t>:</a:t>
            </a:r>
          </a:p>
          <a:p>
            <a:r>
              <a:rPr lang="en-US" b="1" dirty="0" err="1"/>
              <a:t>Diretos</a:t>
            </a:r>
            <a:r>
              <a:rPr lang="en-US" b="1" dirty="0"/>
              <a:t> </a:t>
            </a:r>
            <a:r>
              <a:rPr lang="en-US" b="1" dirty="0" err="1"/>
              <a:t>relacionados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empreendimento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endParaRPr lang="en-US" b="1" dirty="0"/>
          </a:p>
          <a:p>
            <a:r>
              <a:rPr lang="en-US" b="1" dirty="0" err="1"/>
              <a:t>Danos</a:t>
            </a:r>
            <a:r>
              <a:rPr lang="en-US" b="1" dirty="0"/>
              <a:t> </a:t>
            </a:r>
            <a:r>
              <a:rPr lang="en-US" b="1" dirty="0" err="1"/>
              <a:t>sociais</a:t>
            </a:r>
            <a:r>
              <a:rPr lang="en-US" b="1" dirty="0"/>
              <a:t> a </a:t>
            </a:r>
            <a:r>
              <a:rPr lang="en-US" b="1" dirty="0" err="1"/>
              <a:t>terceiros</a:t>
            </a:r>
            <a:r>
              <a:rPr lang="en-US" b="1" dirty="0"/>
              <a:t> (</a:t>
            </a:r>
            <a:r>
              <a:rPr lang="en-US" b="1" dirty="0" err="1"/>
              <a:t>edificações</a:t>
            </a:r>
            <a:r>
              <a:rPr lang="en-US" b="1" dirty="0"/>
              <a:t>, </a:t>
            </a:r>
            <a:r>
              <a:rPr lang="en-US" b="1" dirty="0" err="1"/>
              <a:t>feridos</a:t>
            </a:r>
            <a:r>
              <a:rPr lang="en-US" b="1" dirty="0"/>
              <a:t>, </a:t>
            </a:r>
            <a:r>
              <a:rPr lang="en-US" b="1" dirty="0" err="1"/>
              <a:t>mortos</a:t>
            </a:r>
            <a:r>
              <a:rPr lang="en-US" b="1" dirty="0"/>
              <a:t> etc.)</a:t>
            </a:r>
          </a:p>
          <a:p>
            <a:r>
              <a:rPr lang="en-US" b="1" dirty="0" err="1"/>
              <a:t>Danos</a:t>
            </a:r>
            <a:r>
              <a:rPr lang="en-US" b="1" dirty="0"/>
              <a:t> a </a:t>
            </a:r>
            <a:r>
              <a:rPr lang="en-US" b="1" dirty="0" err="1"/>
              <a:t>infraestrutura</a:t>
            </a:r>
            <a:r>
              <a:rPr lang="en-US" b="1" dirty="0"/>
              <a:t> </a:t>
            </a:r>
            <a:r>
              <a:rPr lang="en-US" b="1" dirty="0" err="1"/>
              <a:t>pública</a:t>
            </a:r>
            <a:r>
              <a:rPr lang="en-US" b="1" dirty="0"/>
              <a:t> (</a:t>
            </a:r>
            <a:r>
              <a:rPr lang="en-US" b="1" dirty="0" err="1"/>
              <a:t>serviços</a:t>
            </a:r>
            <a:r>
              <a:rPr lang="en-US" b="1" dirty="0"/>
              <a:t>, </a:t>
            </a:r>
            <a:r>
              <a:rPr lang="en-US" b="1" dirty="0" err="1"/>
              <a:t>transporte</a:t>
            </a:r>
            <a:r>
              <a:rPr lang="en-US" b="1" dirty="0"/>
              <a:t> etc.)</a:t>
            </a:r>
          </a:p>
          <a:p>
            <a:r>
              <a:rPr lang="en-US" b="1" dirty="0" err="1"/>
              <a:t>Danos</a:t>
            </a:r>
            <a:r>
              <a:rPr lang="en-US" b="1" dirty="0"/>
              <a:t> </a:t>
            </a:r>
            <a:r>
              <a:rPr lang="en-US" b="1" dirty="0" err="1"/>
              <a:t>ambientais</a:t>
            </a:r>
            <a:endParaRPr lang="en-US" b="1" dirty="0"/>
          </a:p>
          <a:p>
            <a:r>
              <a:rPr lang="en-US" b="1" dirty="0" err="1"/>
              <a:t>Danos</a:t>
            </a:r>
            <a:r>
              <a:rPr lang="en-US" b="1" dirty="0"/>
              <a:t> de </a:t>
            </a:r>
            <a:r>
              <a:rPr lang="en-US" b="1" dirty="0" err="1"/>
              <a:t>imagem</a:t>
            </a:r>
            <a:r>
              <a:rPr lang="en-US" b="1" dirty="0"/>
              <a:t> etc.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000" b="1" dirty="0" err="1"/>
              <a:t>Quantificação</a:t>
            </a:r>
            <a:r>
              <a:rPr lang="en-US" altLang="pt-BR" sz="4000" b="1" dirty="0"/>
              <a:t> das </a:t>
            </a:r>
            <a:r>
              <a:rPr lang="en-US" altLang="pt-BR" sz="4000" b="1" dirty="0" err="1"/>
              <a:t>Consequências</a:t>
            </a: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98799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210" y="1487032"/>
            <a:ext cx="8625136" cy="537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chemeClr val="accent2"/>
                </a:solidFill>
              </a:rPr>
              <a:t>Estudos</a:t>
            </a:r>
            <a:r>
              <a:rPr lang="en-US" sz="3600" b="1" dirty="0">
                <a:solidFill>
                  <a:schemeClr val="accent2"/>
                </a:solidFill>
              </a:rPr>
              <a:t> de </a:t>
            </a:r>
            <a:r>
              <a:rPr lang="en-US" sz="3600" b="1" i="1" dirty="0">
                <a:solidFill>
                  <a:schemeClr val="accent2"/>
                </a:solidFill>
              </a:rPr>
              <a:t>Dam Break </a:t>
            </a:r>
            <a:r>
              <a:rPr lang="en-US" sz="3600" b="1" dirty="0">
                <a:solidFill>
                  <a:schemeClr val="accent2"/>
                </a:solidFill>
              </a:rPr>
              <a:t>para </a:t>
            </a:r>
            <a:r>
              <a:rPr lang="en-US" sz="3600" b="1" dirty="0" err="1">
                <a:solidFill>
                  <a:schemeClr val="accent2"/>
                </a:solidFill>
              </a:rPr>
              <a:t>definir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mapas</a:t>
            </a:r>
            <a:r>
              <a:rPr lang="en-US" sz="3600" b="1" dirty="0">
                <a:solidFill>
                  <a:schemeClr val="accent2"/>
                </a:solidFill>
              </a:rPr>
              <a:t> de </a:t>
            </a:r>
            <a:r>
              <a:rPr lang="en-US" sz="3600" b="1" dirty="0" err="1">
                <a:solidFill>
                  <a:schemeClr val="accent2"/>
                </a:solidFill>
              </a:rPr>
              <a:t>inundação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 err="1">
                <a:solidFill>
                  <a:schemeClr val="accent2"/>
                </a:solidFill>
              </a:rPr>
              <a:t>impacto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hidrodinâmico</a:t>
            </a:r>
            <a:r>
              <a:rPr lang="en-US" sz="3600" b="1" dirty="0">
                <a:solidFill>
                  <a:schemeClr val="accent2"/>
                </a:solidFill>
              </a:rPr>
              <a:t> e tempo de </a:t>
            </a:r>
            <a:r>
              <a:rPr lang="en-US" sz="3600" b="1" dirty="0" err="1">
                <a:solidFill>
                  <a:schemeClr val="accent2"/>
                </a:solidFill>
              </a:rPr>
              <a:t>chegada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Modelo</a:t>
            </a:r>
            <a:r>
              <a:rPr lang="en-US" b="1" dirty="0">
                <a:solidFill>
                  <a:srgbClr val="FF0000"/>
                </a:solidFill>
              </a:rPr>
              <a:t> digital do </a:t>
            </a:r>
            <a:r>
              <a:rPr lang="en-US" b="1" dirty="0" err="1">
                <a:solidFill>
                  <a:srgbClr val="FF0000"/>
                </a:solidFill>
              </a:rPr>
              <a:t>terreno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jusante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Fator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rugosidade</a:t>
            </a:r>
            <a:r>
              <a:rPr lang="en-US" b="1" dirty="0">
                <a:solidFill>
                  <a:srgbClr val="FF0000"/>
                </a:solidFill>
              </a:rPr>
              <a:t> da </a:t>
            </a:r>
            <a:r>
              <a:rPr lang="en-US" b="1" dirty="0" err="1">
                <a:solidFill>
                  <a:srgbClr val="FF0000"/>
                </a:solidFill>
              </a:rPr>
              <a:t>superfície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Viscosidade</a:t>
            </a:r>
            <a:r>
              <a:rPr lang="en-US" b="1" dirty="0">
                <a:solidFill>
                  <a:srgbClr val="FF0000"/>
                </a:solidFill>
              </a:rPr>
              <a:t> do </a:t>
            </a:r>
            <a:r>
              <a:rPr lang="en-US" b="1" dirty="0" err="1">
                <a:solidFill>
                  <a:srgbClr val="FF0000"/>
                </a:solidFill>
              </a:rPr>
              <a:t>fluido</a:t>
            </a:r>
            <a:r>
              <a:rPr lang="en-US" b="1" dirty="0">
                <a:solidFill>
                  <a:srgbClr val="FF0000"/>
                </a:solidFill>
              </a:rPr>
              <a:t> do </a:t>
            </a:r>
            <a:r>
              <a:rPr lang="en-US" b="1" dirty="0" err="1">
                <a:solidFill>
                  <a:srgbClr val="FF0000"/>
                </a:solidFill>
              </a:rPr>
              <a:t>reservatório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Levantamento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populações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edificações</a:t>
            </a:r>
            <a:r>
              <a:rPr lang="en-US" b="1" dirty="0">
                <a:solidFill>
                  <a:srgbClr val="FF0000"/>
                </a:solidFill>
              </a:rPr>
              <a:t>, bens, </a:t>
            </a:r>
            <a:r>
              <a:rPr lang="en-US" b="1" dirty="0" err="1">
                <a:solidFill>
                  <a:srgbClr val="FF0000"/>
                </a:solidFill>
              </a:rPr>
              <a:t>infraestrutura</a:t>
            </a:r>
            <a:r>
              <a:rPr lang="en-US" b="1" dirty="0">
                <a:solidFill>
                  <a:srgbClr val="FF0000"/>
                </a:solidFill>
              </a:rPr>
              <a:t> e </a:t>
            </a:r>
            <a:r>
              <a:rPr lang="en-US" b="1" dirty="0" err="1">
                <a:solidFill>
                  <a:srgbClr val="FF0000"/>
                </a:solidFill>
              </a:rPr>
              <a:t>patromônio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histórico</a:t>
            </a:r>
            <a:r>
              <a:rPr lang="en-US" b="1" dirty="0">
                <a:solidFill>
                  <a:srgbClr val="FF0000"/>
                </a:solidFill>
              </a:rPr>
              <a:t>, social, cultural e </a:t>
            </a:r>
            <a:r>
              <a:rPr lang="en-US" b="1" dirty="0" err="1">
                <a:solidFill>
                  <a:srgbClr val="FF0000"/>
                </a:solidFill>
              </a:rPr>
              <a:t>ambiental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000" b="1" dirty="0" err="1"/>
              <a:t>Quantificação</a:t>
            </a:r>
            <a:r>
              <a:rPr lang="en-US" altLang="pt-BR" sz="4000" b="1" dirty="0"/>
              <a:t> das </a:t>
            </a:r>
            <a:r>
              <a:rPr lang="en-US" altLang="pt-BR" sz="4000" b="1" dirty="0" err="1"/>
              <a:t>Consequências</a:t>
            </a:r>
            <a:endParaRPr lang="en-US" altLang="pt-BR" sz="4000" b="1" dirty="0"/>
          </a:p>
          <a:p>
            <a:pPr eaLnBrk="1" hangingPunct="1"/>
            <a:r>
              <a:rPr lang="en-US" altLang="pt-BR" sz="4000" b="1" dirty="0" err="1"/>
              <a:t>em</a:t>
            </a:r>
            <a:r>
              <a:rPr lang="en-US" altLang="pt-BR" sz="4000" b="1" dirty="0"/>
              <a:t> </a:t>
            </a:r>
            <a:r>
              <a:rPr lang="en-US" altLang="pt-BR" sz="4000" b="1" dirty="0" err="1"/>
              <a:t>Barragens</a:t>
            </a: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71316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pt-BR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38" y="4482000"/>
            <a:ext cx="4561920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91" y="2106000"/>
            <a:ext cx="4540800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536504" cy="25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" y="1314698"/>
            <a:ext cx="4557391" cy="240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000" b="1" dirty="0" err="1"/>
              <a:t>Exemplo</a:t>
            </a:r>
            <a:r>
              <a:rPr lang="en-US" altLang="pt-BR" sz="4000" b="1" dirty="0"/>
              <a:t> de </a:t>
            </a:r>
            <a:r>
              <a:rPr lang="en-US" altLang="pt-BR" sz="4000" b="1" dirty="0" err="1"/>
              <a:t>Mapa</a:t>
            </a:r>
            <a:r>
              <a:rPr lang="en-US" altLang="pt-BR" sz="4000" b="1" dirty="0"/>
              <a:t> de </a:t>
            </a:r>
            <a:r>
              <a:rPr lang="en-US" altLang="pt-BR" sz="4000" b="1" dirty="0" err="1"/>
              <a:t>Inundação</a:t>
            </a:r>
            <a:endParaRPr lang="pt-BR" altLang="pt-BR" sz="4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7119909" y="1494979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(Rocha, 2015)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58797317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188864" y="5760000"/>
            <a:ext cx="653903" cy="20005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65000"/>
              </a:spcBef>
              <a:spcAft>
                <a:spcPct val="0"/>
              </a:spcAft>
              <a:buFont typeface="Times" pitchFamily="18" charset="0"/>
              <a:buNone/>
            </a:pPr>
            <a:r>
              <a:rPr lang="pt-BR" sz="700" b="1" dirty="0">
                <a:solidFill>
                  <a:prstClr val="white"/>
                </a:solidFill>
              </a:rPr>
              <a:t>2012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742405" y="5760000"/>
            <a:ext cx="653903" cy="20005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65000"/>
              </a:spcBef>
              <a:spcAft>
                <a:spcPct val="0"/>
              </a:spcAft>
              <a:buFont typeface="Times" pitchFamily="18" charset="0"/>
              <a:buNone/>
            </a:pPr>
            <a:r>
              <a:rPr lang="pt-BR" sz="700" b="1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676525" y="5760000"/>
            <a:ext cx="653903" cy="20005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65000"/>
              </a:spcBef>
              <a:spcAft>
                <a:spcPct val="0"/>
              </a:spcAft>
              <a:buFont typeface="Times" pitchFamily="18" charset="0"/>
              <a:buNone/>
            </a:pPr>
            <a:r>
              <a:rPr lang="pt-BR" sz="700" b="1" dirty="0">
                <a:solidFill>
                  <a:prstClr val="white"/>
                </a:solidFill>
              </a:rPr>
              <a:t>2011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34975" y="1143000"/>
            <a:ext cx="8274050" cy="5027613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b="1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2400"/>
              </a:spcAft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Imagem 4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158" b="34682"/>
          <a:stretch/>
        </p:blipFill>
        <p:spPr bwMode="auto">
          <a:xfrm>
            <a:off x="34637" y="1306282"/>
            <a:ext cx="2925297" cy="293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000" b="1" dirty="0" err="1"/>
              <a:t>Mapa</a:t>
            </a:r>
            <a:r>
              <a:rPr lang="en-US" altLang="pt-BR" sz="4000" b="1" dirty="0"/>
              <a:t> de </a:t>
            </a:r>
            <a:r>
              <a:rPr lang="en-US" altLang="pt-BR" sz="4000" b="1" dirty="0" err="1"/>
              <a:t>Impacto</a:t>
            </a:r>
            <a:r>
              <a:rPr lang="en-US" altLang="pt-BR" sz="4000" b="1" dirty="0"/>
              <a:t> </a:t>
            </a:r>
            <a:r>
              <a:rPr lang="en-US" altLang="pt-BR" sz="4000" b="1" dirty="0" err="1"/>
              <a:t>Hidrodinâmico</a:t>
            </a:r>
            <a:endParaRPr lang="pt-BR" altLang="pt-BR" sz="4000" b="1" dirty="0"/>
          </a:p>
        </p:txBody>
      </p:sp>
      <p:pic>
        <p:nvPicPr>
          <p:cNvPr id="9" name="Imagem 4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9" b="33671"/>
          <a:stretch/>
        </p:blipFill>
        <p:spPr bwMode="auto">
          <a:xfrm>
            <a:off x="3742405" y="1343349"/>
            <a:ext cx="5430875" cy="55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4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4" r="33518" b="33066"/>
          <a:stretch/>
        </p:blipFill>
        <p:spPr bwMode="auto">
          <a:xfrm>
            <a:off x="10298" y="3875260"/>
            <a:ext cx="2949636" cy="300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44623"/>
            <a:ext cx="9144000" cy="1290691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000" b="1" dirty="0" err="1"/>
              <a:t>Exemplo</a:t>
            </a:r>
            <a:r>
              <a:rPr lang="en-US" altLang="pt-BR" sz="4000" b="1" dirty="0"/>
              <a:t> de </a:t>
            </a:r>
            <a:r>
              <a:rPr lang="en-US" altLang="pt-BR" sz="4000" b="1" dirty="0" err="1"/>
              <a:t>Quantificação</a:t>
            </a:r>
            <a:r>
              <a:rPr lang="en-US" altLang="pt-BR" sz="4000" b="1" dirty="0"/>
              <a:t> do </a:t>
            </a:r>
            <a:r>
              <a:rPr lang="en-US" altLang="pt-BR" sz="4000" b="1" dirty="0" err="1"/>
              <a:t>Risco</a:t>
            </a:r>
            <a:endParaRPr lang="pt-BR" altLang="pt-BR" sz="4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20252" y="1714374"/>
            <a:ext cx="3528392" cy="1261884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000" b="1" dirty="0">
              <a:solidFill>
                <a:schemeClr val="tx2"/>
              </a:solidFill>
            </a:endParaRPr>
          </a:p>
          <a:p>
            <a:r>
              <a:rPr lang="en-US" altLang="pt-BR" sz="3600" b="1" dirty="0">
                <a:solidFill>
                  <a:schemeClr val="tx2"/>
                </a:solidFill>
              </a:rPr>
              <a:t> R($) = p</a:t>
            </a:r>
            <a:r>
              <a:rPr lang="en-US" altLang="pt-BR" sz="3600" b="1" baseline="-25000" dirty="0">
                <a:solidFill>
                  <a:schemeClr val="tx2"/>
                </a:solidFill>
              </a:rPr>
              <a:t>f</a:t>
            </a:r>
            <a:r>
              <a:rPr lang="en-US" altLang="pt-BR" sz="3600" b="1" dirty="0">
                <a:solidFill>
                  <a:schemeClr val="tx2"/>
                </a:solidFill>
              </a:rPr>
              <a:t> . C($)   </a:t>
            </a:r>
          </a:p>
          <a:p>
            <a:endParaRPr lang="en-US" altLang="pt-BR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57718"/>
              </p:ext>
            </p:extLst>
          </p:nvPr>
        </p:nvGraphicFramePr>
        <p:xfrm>
          <a:off x="0" y="3237510"/>
          <a:ext cx="9144000" cy="384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098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Evento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</a:rPr>
                        <a:t>Risco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pf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C($) x 10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R($) x 10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098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Instab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Taludes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4.000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0,04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09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Piping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5x10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098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Liquefação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09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Galgamento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3200" b="1" baseline="30000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806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549"/>
            <a:ext cx="9144000" cy="1102566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pt-BR" altLang="pt-BR" sz="48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Política de Riscos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9478" y="1567934"/>
            <a:ext cx="6630032" cy="47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pt-BR" altLang="pt-BR" sz="3600" b="1" dirty="0"/>
              <a:t>Definida pela alta direção da empresa ou órgão da sociedade</a:t>
            </a:r>
          </a:p>
          <a:p>
            <a:pPr eaLnBrk="1" hangingPunct="1"/>
            <a:r>
              <a:rPr lang="pt-BR" altLang="pt-BR" sz="3600" b="1" dirty="0"/>
              <a:t>Define os níveis de responsabilidade dos riscos de acordo com os níveis hierárquicos da empresa</a:t>
            </a:r>
          </a:p>
          <a:p>
            <a:pPr eaLnBrk="1" hangingPunct="1"/>
            <a:r>
              <a:rPr lang="pt-BR" altLang="pt-BR" sz="3600" b="1" dirty="0"/>
              <a:t>Deve ser revista continuamente</a:t>
            </a:r>
            <a:endParaRPr lang="en-US" altLang="pt-BR" sz="3600" b="1" dirty="0"/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5407B8D3-6A5B-4038-9444-AA1694CC7353}"/>
              </a:ext>
            </a:extLst>
          </p:cNvPr>
          <p:cNvSpPr/>
          <p:nvPr/>
        </p:nvSpPr>
        <p:spPr bwMode="auto">
          <a:xfrm>
            <a:off x="6548284" y="1567934"/>
            <a:ext cx="560439" cy="4788621"/>
          </a:xfrm>
          <a:prstGeom prst="righ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2800BE-ADA5-4341-BCF1-B6B219D59359}"/>
              </a:ext>
            </a:extLst>
          </p:cNvPr>
          <p:cNvSpPr txBox="1"/>
          <p:nvPr/>
        </p:nvSpPr>
        <p:spPr>
          <a:xfrm>
            <a:off x="7106307" y="3410507"/>
            <a:ext cx="2040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</a:rPr>
              <a:t>Curvas</a:t>
            </a:r>
            <a:r>
              <a:rPr lang="en-US" sz="3200" b="1" dirty="0">
                <a:solidFill>
                  <a:srgbClr val="FF0000"/>
                </a:solidFill>
              </a:rPr>
              <a:t> de</a:t>
            </a:r>
          </a:p>
          <a:p>
            <a:pPr algn="l"/>
            <a:r>
              <a:rPr lang="en-US" sz="3200" b="1" dirty="0" err="1">
                <a:solidFill>
                  <a:srgbClr val="FF0000"/>
                </a:solidFill>
              </a:rPr>
              <a:t>Tolerância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42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29549"/>
            <a:ext cx="9144000" cy="78094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4800" b="1" kern="0" dirty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Painel de Controle de Riscos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3333" r="6764" b="3185"/>
          <a:stretch>
            <a:fillRect/>
          </a:stretch>
        </p:blipFill>
        <p:spPr bwMode="auto">
          <a:xfrm>
            <a:off x="42803" y="870840"/>
            <a:ext cx="6110514" cy="60428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rma livre 5"/>
          <p:cNvSpPr/>
          <p:nvPr/>
        </p:nvSpPr>
        <p:spPr bwMode="auto">
          <a:xfrm>
            <a:off x="622447" y="1030514"/>
            <a:ext cx="5428343" cy="5413829"/>
          </a:xfrm>
          <a:custGeom>
            <a:avLst/>
            <a:gdLst>
              <a:gd name="connsiteX0" fmla="*/ 0 w 5428343"/>
              <a:gd name="connsiteY0" fmla="*/ 682172 h 5413829"/>
              <a:gd name="connsiteX1" fmla="*/ 14514 w 5428343"/>
              <a:gd name="connsiteY1" fmla="*/ 0 h 5413829"/>
              <a:gd name="connsiteX2" fmla="*/ 2061028 w 5428343"/>
              <a:gd name="connsiteY2" fmla="*/ 14515 h 5413829"/>
              <a:gd name="connsiteX3" fmla="*/ 5428343 w 5428343"/>
              <a:gd name="connsiteY3" fmla="*/ 3352800 h 5413829"/>
              <a:gd name="connsiteX4" fmla="*/ 5428343 w 5428343"/>
              <a:gd name="connsiteY4" fmla="*/ 5413829 h 5413829"/>
              <a:gd name="connsiteX5" fmla="*/ 4746171 w 5428343"/>
              <a:gd name="connsiteY5" fmla="*/ 5413829 h 5413829"/>
              <a:gd name="connsiteX6" fmla="*/ 0 w 5428343"/>
              <a:gd name="connsiteY6" fmla="*/ 682172 h 54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8343" h="5413829">
                <a:moveTo>
                  <a:pt x="0" y="682172"/>
                </a:moveTo>
                <a:lnTo>
                  <a:pt x="14514" y="0"/>
                </a:lnTo>
                <a:lnTo>
                  <a:pt x="2061028" y="14515"/>
                </a:lnTo>
                <a:lnTo>
                  <a:pt x="5428343" y="3352800"/>
                </a:lnTo>
                <a:lnTo>
                  <a:pt x="5428343" y="5413829"/>
                </a:lnTo>
                <a:lnTo>
                  <a:pt x="4746171" y="5413829"/>
                </a:lnTo>
                <a:lnTo>
                  <a:pt x="0" y="682172"/>
                </a:lnTo>
                <a:close/>
              </a:path>
            </a:pathLst>
          </a:custGeom>
          <a:solidFill>
            <a:srgbClr val="FFC000">
              <a:alpha val="49000"/>
            </a:srgbClr>
          </a:solidFill>
          <a:ln w="1270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43399" y="4775222"/>
            <a:ext cx="1598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ALARP</a:t>
            </a:r>
            <a:endParaRPr lang="pt-BR" sz="3200" b="1" dirty="0"/>
          </a:p>
        </p:txBody>
      </p:sp>
      <p:sp>
        <p:nvSpPr>
          <p:cNvPr id="8" name="Estrela de 5 pontas 7"/>
          <p:cNvSpPr/>
          <p:nvPr/>
        </p:nvSpPr>
        <p:spPr bwMode="auto">
          <a:xfrm>
            <a:off x="1457981" y="5372402"/>
            <a:ext cx="457200" cy="433306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Estrela de 5 pontas 10"/>
          <p:cNvSpPr/>
          <p:nvPr/>
        </p:nvSpPr>
        <p:spPr bwMode="auto">
          <a:xfrm>
            <a:off x="1450727" y="3159020"/>
            <a:ext cx="457200" cy="433306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Estrela de 5 pontas 11"/>
          <p:cNvSpPr/>
          <p:nvPr/>
        </p:nvSpPr>
        <p:spPr bwMode="auto">
          <a:xfrm>
            <a:off x="3780227" y="5372408"/>
            <a:ext cx="457200" cy="433306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Estrela de 5 pontas 12"/>
          <p:cNvSpPr/>
          <p:nvPr/>
        </p:nvSpPr>
        <p:spPr bwMode="auto">
          <a:xfrm>
            <a:off x="3816515" y="1591514"/>
            <a:ext cx="457200" cy="433306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Estrela de 5 pontas 13"/>
          <p:cNvSpPr/>
          <p:nvPr/>
        </p:nvSpPr>
        <p:spPr bwMode="auto">
          <a:xfrm>
            <a:off x="3112589" y="3166286"/>
            <a:ext cx="457200" cy="433306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6F6BA96-6E9F-4D30-87F9-9374285A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90" y="870840"/>
            <a:ext cx="3093210" cy="29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68B8B66-277A-41CD-8FAB-B12593A5494C}"/>
              </a:ext>
            </a:extLst>
          </p:cNvPr>
          <p:cNvSpPr txBox="1"/>
          <p:nvPr/>
        </p:nvSpPr>
        <p:spPr>
          <a:xfrm>
            <a:off x="6101388" y="3837487"/>
            <a:ext cx="30074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>
                <a:effectLst/>
              </a:rPr>
              <a:t>Níveis</a:t>
            </a:r>
            <a:r>
              <a:rPr lang="en-US" sz="2800" b="1" dirty="0">
                <a:effectLst/>
              </a:rPr>
              <a:t> de</a:t>
            </a:r>
          </a:p>
          <a:p>
            <a:pPr algn="l"/>
            <a:r>
              <a:rPr lang="en-US" sz="2800" b="1" dirty="0" err="1">
                <a:effectLst/>
              </a:rPr>
              <a:t>Tolerância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não</a:t>
            </a:r>
            <a:endParaRPr lang="en-US" sz="2800" b="1" dirty="0">
              <a:effectLst/>
            </a:endParaRPr>
          </a:p>
          <a:p>
            <a:pPr algn="l"/>
            <a:r>
              <a:rPr lang="en-US" sz="2800" b="1" dirty="0" err="1">
                <a:effectLst/>
              </a:rPr>
              <a:t>devem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ser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fixados</a:t>
            </a:r>
            <a:endParaRPr lang="en-US" sz="2800" b="1" dirty="0">
              <a:effectLst/>
            </a:endParaRPr>
          </a:p>
          <a:p>
            <a:pPr algn="l"/>
            <a:r>
              <a:rPr lang="en-US" sz="2800" b="1" dirty="0" err="1">
                <a:effectLst/>
              </a:rPr>
              <a:t>somente</a:t>
            </a:r>
            <a:r>
              <a:rPr lang="en-US" sz="2800" b="1" dirty="0">
                <a:effectLst/>
              </a:rPr>
              <a:t> com base</a:t>
            </a:r>
          </a:p>
          <a:p>
            <a:pPr algn="l"/>
            <a:r>
              <a:rPr lang="en-US" sz="2800" b="1" dirty="0" err="1">
                <a:effectLst/>
              </a:rPr>
              <a:t>na</a:t>
            </a:r>
            <a:r>
              <a:rPr lang="en-US" sz="2800" b="1" dirty="0">
                <a:effectLst/>
              </a:rPr>
              <a:t> pf </a:t>
            </a:r>
            <a:r>
              <a:rPr lang="en-US" sz="2800" b="1" dirty="0" err="1">
                <a:effectLst/>
              </a:rPr>
              <a:t>ou</a:t>
            </a:r>
            <a:r>
              <a:rPr lang="en-US" sz="2800" b="1" dirty="0">
                <a:effectLst/>
              </a:rPr>
              <a:t> C, </a:t>
            </a:r>
            <a:r>
              <a:rPr lang="en-US" sz="2800" b="1" dirty="0" err="1">
                <a:effectLst/>
              </a:rPr>
              <a:t>exceto</a:t>
            </a:r>
            <a:endParaRPr lang="en-US" sz="2800" b="1" dirty="0">
              <a:effectLst/>
            </a:endParaRPr>
          </a:p>
          <a:p>
            <a:pPr algn="l"/>
            <a:r>
              <a:rPr lang="en-US" sz="2800" b="1" dirty="0" err="1">
                <a:effectLst/>
              </a:rPr>
              <a:t>em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casos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extremos</a:t>
            </a:r>
            <a:endParaRPr lang="pt-BR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325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1298201" y="1606091"/>
            <a:ext cx="6562247" cy="4863445"/>
            <a:chOff x="1406665" y="1052736"/>
            <a:chExt cx="6562247" cy="4863445"/>
          </a:xfrm>
        </p:grpSpPr>
        <p:sp>
          <p:nvSpPr>
            <p:cNvPr id="7" name="CaixaDeTexto 6"/>
            <p:cNvSpPr txBox="1"/>
            <p:nvPr/>
          </p:nvSpPr>
          <p:spPr>
            <a:xfrm>
              <a:off x="2369894" y="1052736"/>
              <a:ext cx="4389343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/>
                <a:t>Política de Gestão de Riscos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198372" y="1988840"/>
              <a:ext cx="4732386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/>
                <a:t>Escritório de Gestão de Riscos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745270" y="5085184"/>
              <a:ext cx="1638590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/>
                <a:t>Registro</a:t>
              </a:r>
            </a:p>
            <a:p>
              <a:pPr algn="ctr"/>
              <a:r>
                <a:rPr lang="pt-BR" sz="2400" b="1" dirty="0"/>
                <a:t>de Riscos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406665" y="3356992"/>
              <a:ext cx="1747594" cy="95410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/>
                <a:t>Gestão</a:t>
              </a:r>
              <a:r>
                <a:rPr lang="pt-BR" sz="2800" b="1" dirty="0"/>
                <a:t> de</a:t>
              </a:r>
            </a:p>
            <a:p>
              <a:pPr algn="ctr"/>
              <a:r>
                <a:rPr lang="pt-BR" sz="2800" b="1" dirty="0"/>
                <a:t>Riscos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766065" y="3356992"/>
              <a:ext cx="2202847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/>
                <a:t>Gestão de</a:t>
              </a:r>
            </a:p>
            <a:p>
              <a:pPr algn="ctr"/>
              <a:r>
                <a:rPr lang="pt-BR" sz="2400" b="1" dirty="0"/>
                <a:t>Comunicação</a:t>
              </a:r>
            </a:p>
          </p:txBody>
        </p:sp>
        <p:cxnSp>
          <p:nvCxnSpPr>
            <p:cNvPr id="13" name="Conector reto 12"/>
            <p:cNvCxnSpPr/>
            <p:nvPr/>
          </p:nvCxnSpPr>
          <p:spPr>
            <a:xfrm flipH="1">
              <a:off x="4568282" y="1575956"/>
              <a:ext cx="1" cy="4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4568282" y="2512060"/>
              <a:ext cx="1" cy="4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2252874" y="2924944"/>
              <a:ext cx="462338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2267744" y="2924944"/>
              <a:ext cx="1" cy="4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6876255" y="2924944"/>
              <a:ext cx="1" cy="4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eta para a esquerda e para a direita 18"/>
            <p:cNvSpPr/>
            <p:nvPr/>
          </p:nvSpPr>
          <p:spPr>
            <a:xfrm>
              <a:off x="3168296" y="3501008"/>
              <a:ext cx="2574752" cy="66607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Seta dobrada 20"/>
            <p:cNvSpPr/>
            <p:nvPr/>
          </p:nvSpPr>
          <p:spPr>
            <a:xfrm flipV="1">
              <a:off x="2123727" y="4437112"/>
              <a:ext cx="1512169" cy="144016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2" name="Seta dobrada 21"/>
            <p:cNvSpPr/>
            <p:nvPr/>
          </p:nvSpPr>
          <p:spPr>
            <a:xfrm rot="16200000" flipV="1">
              <a:off x="5607115" y="4140080"/>
              <a:ext cx="1422158" cy="176419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4" name="Seta para a esquerda e para cima 23"/>
            <p:cNvSpPr/>
            <p:nvPr/>
          </p:nvSpPr>
          <p:spPr>
            <a:xfrm rot="16200000">
              <a:off x="6816837" y="2217455"/>
              <a:ext cx="1234959" cy="900100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189089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en-US" altLang="pt-BR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Integrado</a:t>
            </a:r>
            <a:r>
              <a:rPr lang="en-US" alt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pt-BR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Inteligente</a:t>
            </a:r>
            <a:r>
              <a:rPr lang="en-US" alt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pt-BR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</a:t>
            </a:r>
            <a:r>
              <a:rPr lang="en-US" alt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pt-BR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Riscos</a:t>
            </a:r>
            <a:endParaRPr lang="pt-BR" altLang="pt-B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3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400" b="1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685" y="1335320"/>
            <a:ext cx="8926287" cy="5304970"/>
          </a:xfrm>
        </p:spPr>
        <p:txBody>
          <a:bodyPr/>
          <a:lstStyle/>
          <a:p>
            <a:r>
              <a:rPr lang="pt-BR" b="1" dirty="0"/>
              <a:t>Na engenharia tradicional existe um pré-conceito generalizado de </a:t>
            </a:r>
            <a:r>
              <a:rPr lang="pt-BR" sz="4400" b="1" dirty="0">
                <a:solidFill>
                  <a:srgbClr val="FF0000"/>
                </a:solidFill>
              </a:rPr>
              <a:t>exatidão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b="1" dirty="0"/>
          </a:p>
          <a:p>
            <a:r>
              <a:rPr lang="pt-BR" b="1" dirty="0"/>
              <a:t>Abordagem </a:t>
            </a:r>
            <a:r>
              <a:rPr lang="pt-BR" sz="4400" b="1" dirty="0">
                <a:solidFill>
                  <a:srgbClr val="FF0000"/>
                </a:solidFill>
              </a:rPr>
              <a:t>Determinista</a:t>
            </a:r>
            <a:endParaRPr lang="pt-BR" b="1" dirty="0">
              <a:solidFill>
                <a:srgbClr val="FF0000"/>
              </a:solidFill>
            </a:endParaRPr>
          </a:p>
          <a:p>
            <a:pPr lvl="1"/>
            <a:r>
              <a:rPr lang="en-US" b="1" dirty="0" err="1"/>
              <a:t>Parâmetros</a:t>
            </a:r>
            <a:r>
              <a:rPr lang="en-US" b="1" dirty="0"/>
              <a:t> e </a:t>
            </a:r>
            <a:r>
              <a:rPr lang="en-US" b="1" dirty="0" err="1"/>
              <a:t>carregamentos</a:t>
            </a:r>
            <a:r>
              <a:rPr lang="en-US" b="1" dirty="0"/>
              <a:t> </a:t>
            </a:r>
            <a:r>
              <a:rPr lang="en-US" b="1" dirty="0" err="1"/>
              <a:t>assumidos</a:t>
            </a:r>
            <a:r>
              <a:rPr lang="en-US" b="1" dirty="0"/>
              <a:t> </a:t>
            </a:r>
            <a:r>
              <a:rPr lang="en-US" b="1" dirty="0" err="1"/>
              <a:t>constantes</a:t>
            </a:r>
            <a:endParaRPr lang="pt-BR" b="1" dirty="0"/>
          </a:p>
          <a:p>
            <a:pPr lvl="1"/>
            <a:r>
              <a:rPr lang="pt-BR" b="1" dirty="0"/>
              <a:t>Análise paramétrica ou de sensibilidade</a:t>
            </a:r>
          </a:p>
          <a:p>
            <a:endParaRPr lang="pt-BR" b="1" dirty="0"/>
          </a:p>
          <a:p>
            <a:r>
              <a:rPr lang="pt-BR" sz="4400" b="1" dirty="0">
                <a:solidFill>
                  <a:srgbClr val="FF0000"/>
                </a:solidFill>
              </a:rPr>
              <a:t>Incertezas</a:t>
            </a:r>
            <a:r>
              <a:rPr lang="pt-BR" sz="4400" b="1" dirty="0"/>
              <a:t> </a:t>
            </a:r>
            <a:r>
              <a:rPr lang="pt-BR" b="1" dirty="0"/>
              <a:t>são incorporadas em margens de segurança</a:t>
            </a:r>
          </a:p>
        </p:txBody>
      </p:sp>
    </p:spTree>
    <p:extLst>
      <p:ext uri="{BB962C8B-B14F-4D97-AF65-F5344CB8AC3E}">
        <p14:creationId xmlns:p14="http://schemas.microsoft.com/office/powerpoint/2010/main" val="380091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548"/>
            <a:ext cx="9144000" cy="99545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pt-BR" altLang="pt-BR" sz="4800" b="1" dirty="0">
                <a:solidFill>
                  <a:schemeClr val="accent6"/>
                </a:solidFill>
              </a:rPr>
              <a:t>Considerações Finais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1600" y="1025002"/>
            <a:ext cx="9042400" cy="50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pt-BR" altLang="pt-BR" b="1" dirty="0"/>
              <a:t>Gestão de Riscos (GR) de uma única estrutura pode ser feita por qualquer metodologia</a:t>
            </a:r>
          </a:p>
          <a:p>
            <a:pPr eaLnBrk="1" hangingPunct="1"/>
            <a:r>
              <a:rPr lang="pt-BR" altLang="pt-BR" b="1" dirty="0"/>
              <a:t>GR como ferramenta de tomada de decisão requer quantificação (monetização</a:t>
            </a:r>
            <a:r>
              <a:rPr lang="pt-BR" altLang="pt-BR" b="1"/>
              <a:t>) de </a:t>
            </a:r>
            <a:r>
              <a:rPr lang="pt-BR" altLang="pt-BR" b="1" dirty="0"/>
              <a:t>riscos</a:t>
            </a:r>
            <a:endParaRPr lang="pt-BR" altLang="pt-BR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pt-BR" b="1" dirty="0"/>
              <a:t>A </a:t>
            </a:r>
            <a:r>
              <a:rPr lang="en-US" altLang="pt-BR" b="1" dirty="0" err="1"/>
              <a:t>metodologia</a:t>
            </a:r>
            <a:r>
              <a:rPr lang="en-US" altLang="pt-BR" b="1" dirty="0"/>
              <a:t> de GR </a:t>
            </a:r>
            <a:r>
              <a:rPr lang="en-US" altLang="pt-BR" b="1" dirty="0" err="1"/>
              <a:t>valoriza</a:t>
            </a:r>
            <a:r>
              <a:rPr lang="en-US" altLang="pt-BR" b="1" dirty="0"/>
              <a:t> a boa </a:t>
            </a:r>
            <a:r>
              <a:rPr lang="en-US" altLang="pt-BR" b="1" dirty="0" err="1"/>
              <a:t>engenharia</a:t>
            </a:r>
            <a:r>
              <a:rPr lang="en-US" altLang="pt-BR" b="1" dirty="0"/>
              <a:t> de </a:t>
            </a:r>
            <a:r>
              <a:rPr lang="en-US" altLang="pt-BR" b="1" dirty="0" err="1"/>
              <a:t>projeto</a:t>
            </a:r>
            <a:r>
              <a:rPr lang="en-US" altLang="pt-BR" b="1" dirty="0"/>
              <a:t>, </a:t>
            </a:r>
            <a:r>
              <a:rPr lang="en-US" altLang="pt-BR" b="1" dirty="0" err="1"/>
              <a:t>construção</a:t>
            </a:r>
            <a:r>
              <a:rPr lang="en-US" altLang="pt-BR" b="1" dirty="0"/>
              <a:t> e </a:t>
            </a:r>
            <a:r>
              <a:rPr lang="en-US" altLang="pt-BR" b="1" dirty="0" err="1"/>
              <a:t>operação</a:t>
            </a:r>
            <a:endParaRPr lang="en-US" altLang="pt-BR" b="1" dirty="0"/>
          </a:p>
          <a:p>
            <a:pPr eaLnBrk="1" hangingPunct="1"/>
            <a:r>
              <a:rPr lang="en-US" altLang="pt-BR" b="1" dirty="0"/>
              <a:t>GR </a:t>
            </a:r>
            <a:r>
              <a:rPr lang="en-US" altLang="pt-BR" b="1" dirty="0" err="1"/>
              <a:t>em</a:t>
            </a:r>
            <a:r>
              <a:rPr lang="en-US" altLang="pt-BR" b="1" dirty="0"/>
              <a:t> </a:t>
            </a:r>
            <a:r>
              <a:rPr lang="en-US" altLang="pt-BR" b="1" dirty="0" err="1"/>
              <a:t>si</a:t>
            </a:r>
            <a:r>
              <a:rPr lang="en-US" altLang="pt-BR" b="1" dirty="0"/>
              <a:t> </a:t>
            </a:r>
            <a:r>
              <a:rPr lang="en-US" altLang="pt-BR" b="1" dirty="0" err="1"/>
              <a:t>não</a:t>
            </a:r>
            <a:r>
              <a:rPr lang="en-US" altLang="pt-BR" b="1" dirty="0"/>
              <a:t> </a:t>
            </a:r>
            <a:r>
              <a:rPr lang="en-US" altLang="pt-BR" b="1" dirty="0" err="1"/>
              <a:t>assegura</a:t>
            </a:r>
            <a:r>
              <a:rPr lang="en-US" altLang="pt-BR" b="1" dirty="0"/>
              <a:t> </a:t>
            </a:r>
            <a:r>
              <a:rPr lang="en-US" altLang="pt-BR" b="1" dirty="0" err="1"/>
              <a:t>estruturas</a:t>
            </a:r>
            <a:r>
              <a:rPr lang="en-US" altLang="pt-BR" b="1" dirty="0"/>
              <a:t>, mas </a:t>
            </a:r>
            <a:r>
              <a:rPr lang="en-US" altLang="pt-BR" b="1" dirty="0" err="1"/>
              <a:t>torna</a:t>
            </a:r>
            <a:r>
              <a:rPr lang="en-US" altLang="pt-BR" b="1" dirty="0"/>
              <a:t>-se </a:t>
            </a:r>
            <a:r>
              <a:rPr lang="en-US" altLang="pt-BR" b="1" dirty="0" err="1"/>
              <a:t>eficiente</a:t>
            </a:r>
            <a:r>
              <a:rPr lang="en-US" altLang="pt-BR" b="1" dirty="0"/>
              <a:t> </a:t>
            </a:r>
            <a:r>
              <a:rPr lang="en-US" altLang="pt-BR" b="1" dirty="0" err="1"/>
              <a:t>quando</a:t>
            </a:r>
            <a:r>
              <a:rPr lang="en-US" altLang="pt-BR" b="1" dirty="0"/>
              <a:t> </a:t>
            </a:r>
            <a:r>
              <a:rPr lang="en-US" altLang="pt-BR" b="1" dirty="0" err="1"/>
              <a:t>integrada</a:t>
            </a:r>
            <a:r>
              <a:rPr lang="en-US" altLang="pt-BR" b="1" dirty="0"/>
              <a:t> </a:t>
            </a:r>
            <a:r>
              <a:rPr lang="en-US" altLang="pt-BR" b="1" dirty="0" err="1"/>
              <a:t>na</a:t>
            </a:r>
            <a:r>
              <a:rPr lang="en-US" altLang="pt-BR" b="1" dirty="0"/>
              <a:t> </a:t>
            </a:r>
            <a:r>
              <a:rPr lang="en-US" altLang="pt-BR" b="1" dirty="0" err="1"/>
              <a:t>estrutura</a:t>
            </a:r>
            <a:r>
              <a:rPr lang="en-US" altLang="pt-BR" b="1" dirty="0"/>
              <a:t> da </a:t>
            </a:r>
            <a:r>
              <a:rPr lang="en-US" altLang="pt-BR" b="1" dirty="0" err="1"/>
              <a:t>empresa</a:t>
            </a:r>
            <a:r>
              <a:rPr lang="en-US" altLang="pt-BR" b="1" dirty="0"/>
              <a:t> e </a:t>
            </a:r>
            <a:r>
              <a:rPr lang="en-US" altLang="pt-BR" b="1" dirty="0" err="1"/>
              <a:t>cria</a:t>
            </a:r>
            <a:r>
              <a:rPr lang="en-US" altLang="pt-BR" b="1" dirty="0"/>
              <a:t> </a:t>
            </a:r>
            <a:r>
              <a:rPr lang="en-US" altLang="pt-BR" b="1" dirty="0" err="1"/>
              <a:t>cultura</a:t>
            </a:r>
            <a:r>
              <a:rPr lang="en-US" altLang="pt-BR" b="1" dirty="0"/>
              <a:t> de </a:t>
            </a:r>
            <a:r>
              <a:rPr lang="en-US" altLang="pt-BR" b="1" dirty="0" err="1"/>
              <a:t>mitigação</a:t>
            </a:r>
            <a:r>
              <a:rPr lang="en-US" altLang="pt-BR" b="1" dirty="0"/>
              <a:t> de </a:t>
            </a:r>
            <a:r>
              <a:rPr lang="en-US" altLang="pt-BR" b="1" dirty="0" err="1"/>
              <a:t>riscos</a:t>
            </a:r>
            <a:endParaRPr lang="en-US" altLang="pt-BR" b="1" dirty="0"/>
          </a:p>
          <a:p>
            <a:pPr eaLnBrk="1" hangingPunct="1"/>
            <a:r>
              <a:rPr lang="en-US" altLang="pt-BR" b="1" dirty="0"/>
              <a:t>GR </a:t>
            </a:r>
            <a:r>
              <a:rPr lang="en-US" altLang="pt-BR" b="1" dirty="0" err="1"/>
              <a:t>promove</a:t>
            </a:r>
            <a:r>
              <a:rPr lang="en-US" altLang="pt-BR" b="1" dirty="0"/>
              <a:t> </a:t>
            </a:r>
            <a:r>
              <a:rPr lang="en-US" altLang="pt-BR" b="1" dirty="0" err="1"/>
              <a:t>quebra</a:t>
            </a:r>
            <a:r>
              <a:rPr lang="en-US" altLang="pt-BR" b="1" dirty="0"/>
              <a:t> de </a:t>
            </a:r>
            <a:r>
              <a:rPr lang="en-US" altLang="pt-BR" b="1" dirty="0" err="1"/>
              <a:t>paradigmas</a:t>
            </a:r>
            <a:r>
              <a:rPr lang="en-US" altLang="pt-BR" b="1" dirty="0"/>
              <a:t> (</a:t>
            </a:r>
            <a:r>
              <a:rPr lang="en-US" altLang="pt-BR" b="1" dirty="0" err="1"/>
              <a:t>critérios</a:t>
            </a:r>
            <a:r>
              <a:rPr lang="en-US" altLang="pt-BR" b="1" dirty="0"/>
              <a:t> de </a:t>
            </a:r>
            <a:r>
              <a:rPr lang="en-US" altLang="pt-BR" b="1" dirty="0" err="1"/>
              <a:t>projeto</a:t>
            </a:r>
            <a:r>
              <a:rPr lang="en-US" altLang="pt-BR" b="1" dirty="0"/>
              <a:t>, </a:t>
            </a:r>
            <a:r>
              <a:rPr lang="en-US" altLang="pt-BR" b="1" dirty="0" err="1"/>
              <a:t>seguros</a:t>
            </a:r>
            <a:r>
              <a:rPr lang="en-US" altLang="pt-BR" b="1" dirty="0"/>
              <a:t>, </a:t>
            </a:r>
            <a:r>
              <a:rPr lang="en-US" altLang="pt-BR" b="1" dirty="0" err="1"/>
              <a:t>cauções</a:t>
            </a:r>
            <a:r>
              <a:rPr lang="en-US" altLang="pt-BR" b="1" dirty="0"/>
              <a:t> etc.) </a:t>
            </a:r>
          </a:p>
        </p:txBody>
      </p:sp>
    </p:spTree>
    <p:extLst>
      <p:ext uri="{BB962C8B-B14F-4D97-AF65-F5344CB8AC3E}">
        <p14:creationId xmlns:p14="http://schemas.microsoft.com/office/powerpoint/2010/main" val="143367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400" b="1" dirty="0"/>
              <a:t>Incerteza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713" y="1741712"/>
            <a:ext cx="8679543" cy="4455886"/>
          </a:xfrm>
        </p:spPr>
        <p:txBody>
          <a:bodyPr/>
          <a:lstStyle/>
          <a:p>
            <a:r>
              <a:rPr lang="pt-BR" sz="4400" b="1" dirty="0">
                <a:solidFill>
                  <a:srgbClr val="FF0000"/>
                </a:solidFill>
              </a:rPr>
              <a:t>Incertezas</a:t>
            </a:r>
            <a:r>
              <a:rPr lang="pt-BR" sz="4400" b="1" dirty="0"/>
              <a:t> </a:t>
            </a:r>
            <a:r>
              <a:rPr lang="pt-BR" b="1" dirty="0">
                <a:sym typeface="Wingdings" panose="05000000000000000000" pitchFamily="2" charset="2"/>
              </a:rPr>
              <a:t> fonte de </a:t>
            </a:r>
            <a:r>
              <a:rPr lang="pt-BR" sz="4400" b="1" dirty="0">
                <a:solidFill>
                  <a:schemeClr val="accent6"/>
                </a:solidFill>
                <a:sym typeface="Wingdings" panose="05000000000000000000" pitchFamily="2" charset="2"/>
              </a:rPr>
              <a:t>Riscos</a:t>
            </a:r>
            <a:endParaRPr lang="pt-BR" b="1" dirty="0">
              <a:solidFill>
                <a:schemeClr val="accent6"/>
              </a:solidFill>
            </a:endParaRPr>
          </a:p>
          <a:p>
            <a:endParaRPr lang="pt-BR" b="1" dirty="0"/>
          </a:p>
          <a:p>
            <a:r>
              <a:rPr lang="pt-BR" sz="4000" b="1" dirty="0">
                <a:solidFill>
                  <a:schemeClr val="accent6"/>
                </a:solidFill>
              </a:rPr>
              <a:t>Análise de Riscos </a:t>
            </a:r>
            <a:r>
              <a:rPr lang="pt-BR" b="1" dirty="0">
                <a:sym typeface="Wingdings" panose="05000000000000000000" pitchFamily="2" charset="2"/>
              </a:rPr>
              <a:t></a:t>
            </a:r>
            <a:r>
              <a:rPr lang="pt-BR" b="1" dirty="0"/>
              <a:t> elemento de Tomada de Decisão em Engenharia (década de 1950)</a:t>
            </a:r>
          </a:p>
          <a:p>
            <a:endParaRPr lang="pt-BR" b="1" dirty="0"/>
          </a:p>
          <a:p>
            <a:r>
              <a:rPr lang="pt-BR" sz="4000" b="1" dirty="0">
                <a:solidFill>
                  <a:schemeClr val="accent6"/>
                </a:solidFill>
              </a:rPr>
              <a:t>Gestão de Riscos </a:t>
            </a:r>
            <a:r>
              <a:rPr lang="pt-BR" b="1" dirty="0"/>
              <a:t>em Engenharia </a:t>
            </a:r>
            <a:r>
              <a:rPr lang="pt-BR" b="1" dirty="0">
                <a:sym typeface="Wingdings" panose="05000000000000000000" pitchFamily="2" charset="2"/>
              </a:rPr>
              <a:t> Nova Engenharia (a partir da década de 1990)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5109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400" b="1" dirty="0"/>
              <a:t>Incertezas x Consequências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713" y="1449528"/>
            <a:ext cx="8926287" cy="4455886"/>
          </a:xfrm>
        </p:spPr>
        <p:txBody>
          <a:bodyPr/>
          <a:lstStyle/>
          <a:p>
            <a:r>
              <a:rPr lang="pt-BR" sz="4400" b="1" dirty="0">
                <a:solidFill>
                  <a:srgbClr val="FF0000"/>
                </a:solidFill>
              </a:rPr>
              <a:t>Incertezas</a:t>
            </a:r>
            <a:r>
              <a:rPr lang="pt-BR" sz="4400" b="1" dirty="0"/>
              <a:t> </a:t>
            </a:r>
            <a:r>
              <a:rPr lang="pt-BR" b="1" dirty="0">
                <a:sym typeface="Wingdings" panose="05000000000000000000" pitchFamily="2" charset="2"/>
              </a:rPr>
              <a:t> </a:t>
            </a:r>
            <a:r>
              <a:rPr lang="pt-BR" sz="4000" b="1" dirty="0">
                <a:sym typeface="Wingdings" panose="05000000000000000000" pitchFamily="2" charset="2"/>
              </a:rPr>
              <a:t>chance de falhas</a:t>
            </a:r>
            <a:endParaRPr lang="pt-BR" b="1" dirty="0">
              <a:solidFill>
                <a:schemeClr val="accent6"/>
              </a:solidFill>
            </a:endParaRPr>
          </a:p>
          <a:p>
            <a:r>
              <a:rPr lang="en-US" b="1" dirty="0" err="1"/>
              <a:t>Engenharia</a:t>
            </a:r>
            <a:r>
              <a:rPr lang="en-US" b="1" dirty="0"/>
              <a:t> </a:t>
            </a:r>
            <a:r>
              <a:rPr lang="en-US" b="1" dirty="0" err="1"/>
              <a:t>tende</a:t>
            </a:r>
            <a:r>
              <a:rPr lang="en-US" b="1" dirty="0"/>
              <a:t> a </a:t>
            </a:r>
            <a:r>
              <a:rPr lang="en-US" b="1" dirty="0" err="1"/>
              <a:t>focar</a:t>
            </a:r>
            <a:r>
              <a:rPr lang="en-US" b="1" dirty="0"/>
              <a:t> </a:t>
            </a:r>
            <a:r>
              <a:rPr lang="en-US" b="1" dirty="0" err="1"/>
              <a:t>somente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segurança</a:t>
            </a:r>
            <a:endParaRPr lang="pt-BR" b="1" dirty="0"/>
          </a:p>
          <a:p>
            <a:r>
              <a:rPr lang="pt-BR" sz="4000" b="1" dirty="0">
                <a:solidFill>
                  <a:srgbClr val="FF0000"/>
                </a:solidFill>
              </a:rPr>
              <a:t>Consequências</a:t>
            </a:r>
            <a:r>
              <a:rPr lang="pt-BR" sz="4000" b="1" dirty="0">
                <a:solidFill>
                  <a:schemeClr val="accent6"/>
                </a:solidFill>
              </a:rPr>
              <a:t> </a:t>
            </a:r>
            <a:r>
              <a:rPr lang="pt-BR" b="1" dirty="0">
                <a:sym typeface="Wingdings" panose="05000000000000000000" pitchFamily="2" charset="2"/>
              </a:rPr>
              <a:t></a:t>
            </a:r>
            <a:r>
              <a:rPr lang="pt-BR" b="1" dirty="0"/>
              <a:t> </a:t>
            </a:r>
            <a:r>
              <a:rPr lang="pt-BR" sz="4000" b="1" dirty="0"/>
              <a:t>impactos e danos</a:t>
            </a:r>
            <a:endParaRPr lang="pt-BR" b="1" dirty="0"/>
          </a:p>
          <a:p>
            <a:r>
              <a:rPr lang="en-US" b="1" dirty="0" err="1"/>
              <a:t>Sociedade</a:t>
            </a:r>
            <a:r>
              <a:rPr lang="en-US" b="1" dirty="0"/>
              <a:t> visa </a:t>
            </a:r>
            <a:r>
              <a:rPr lang="en-US" b="1" dirty="0" err="1"/>
              <a:t>somente</a:t>
            </a:r>
            <a:r>
              <a:rPr lang="en-US" b="1" dirty="0"/>
              <a:t> as </a:t>
            </a:r>
            <a:r>
              <a:rPr lang="en-US" b="1" dirty="0" err="1"/>
              <a:t>consequências</a:t>
            </a:r>
            <a:endParaRPr lang="en-US" b="1" dirty="0"/>
          </a:p>
          <a:p>
            <a:endParaRPr lang="en-US" b="1" dirty="0"/>
          </a:p>
          <a:p>
            <a:r>
              <a:rPr lang="en-US" sz="4400" b="1" dirty="0" err="1">
                <a:solidFill>
                  <a:schemeClr val="accent2"/>
                </a:solidFill>
              </a:rPr>
              <a:t>Conceito</a:t>
            </a:r>
            <a:r>
              <a:rPr lang="en-US" sz="4400" b="1" dirty="0">
                <a:solidFill>
                  <a:schemeClr val="accent2"/>
                </a:solidFill>
              </a:rPr>
              <a:t> de </a:t>
            </a:r>
            <a:r>
              <a:rPr lang="en-US" sz="4400" b="1" dirty="0" err="1">
                <a:solidFill>
                  <a:schemeClr val="accent2"/>
                </a:solidFill>
              </a:rPr>
              <a:t>Risco</a:t>
            </a:r>
            <a:r>
              <a:rPr lang="en-US" sz="4400" b="1" dirty="0">
                <a:solidFill>
                  <a:schemeClr val="accent2"/>
                </a:solidFill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</a:rPr>
              <a:t>em</a:t>
            </a:r>
            <a:r>
              <a:rPr lang="en-US" sz="4400" b="1" dirty="0">
                <a:solidFill>
                  <a:schemeClr val="accent2"/>
                </a:solidFill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</a:rPr>
              <a:t>Engenharia</a:t>
            </a:r>
            <a:r>
              <a:rPr lang="en-US" sz="4400" b="1" dirty="0">
                <a:solidFill>
                  <a:schemeClr val="accent2"/>
                </a:solidFill>
              </a:rPr>
              <a:t> </a:t>
            </a:r>
            <a:r>
              <a:rPr lang="en-US" sz="4400" b="1" dirty="0"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ym typeface="Wingdings" panose="05000000000000000000" pitchFamily="2" charset="2"/>
              </a:rPr>
              <a:t>denominador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comum</a:t>
            </a:r>
            <a:r>
              <a:rPr lang="en-US" sz="3600" b="1" dirty="0">
                <a:sym typeface="Wingdings" panose="05000000000000000000" pitchFamily="2" charset="2"/>
              </a:rPr>
              <a:t> entre       </a:t>
            </a:r>
            <a:r>
              <a:rPr lang="en-US" sz="3600" b="1" dirty="0" err="1">
                <a:sym typeface="Wingdings" panose="05000000000000000000" pitchFamily="2" charset="2"/>
              </a:rPr>
              <a:t>Engenharia</a:t>
            </a:r>
            <a:r>
              <a:rPr lang="en-US" sz="3600" b="1" dirty="0">
                <a:sym typeface="Wingdings" panose="05000000000000000000" pitchFamily="2" charset="2"/>
              </a:rPr>
              <a:t> e </a:t>
            </a:r>
            <a:r>
              <a:rPr lang="en-US" sz="3600" b="1" dirty="0" err="1">
                <a:sym typeface="Wingdings" panose="05000000000000000000" pitchFamily="2" charset="2"/>
              </a:rPr>
              <a:t>Sociedade</a:t>
            </a:r>
            <a:r>
              <a:rPr lang="en-US" sz="4400" b="1" dirty="0">
                <a:sym typeface="Wingdings" panose="05000000000000000000" pitchFamily="2" charset="2"/>
              </a:rPr>
              <a:t>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7400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43658C2-6B7E-41C4-AB26-95C1B18C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" y="15148"/>
            <a:ext cx="9136627" cy="92914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Benefícios x Incertezas x Consequências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BEEE38-5CD8-4B24-8DEA-E80DD6F5BFC5}"/>
              </a:ext>
            </a:extLst>
          </p:cNvPr>
          <p:cNvSpPr txBox="1"/>
          <p:nvPr/>
        </p:nvSpPr>
        <p:spPr>
          <a:xfrm>
            <a:off x="2829703" y="895943"/>
            <a:ext cx="62828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pt-BR" sz="3200" b="1" dirty="0"/>
              <a:t>Engenharia Custo-Benefício (CB)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pt-BR" sz="3200" b="1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pt-BR" sz="3200" b="1" dirty="0"/>
              <a:t>CB + Impacto Ambiental (IA)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endParaRPr lang="pt-BR" sz="3200" b="1" dirty="0"/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pt-BR" sz="3200" b="1" dirty="0"/>
              <a:t>CB + IA + Gestão de Riscos (GR)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6B96F25-52E9-4668-A9D7-DB88CFEA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33" y="3450488"/>
            <a:ext cx="6145967" cy="340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11EC84-E110-46B8-B94B-BB0DB236F56B}"/>
              </a:ext>
            </a:extLst>
          </p:cNvPr>
          <p:cNvSpPr txBox="1"/>
          <p:nvPr/>
        </p:nvSpPr>
        <p:spPr>
          <a:xfrm rot="16200000">
            <a:off x="-1739768" y="3132946"/>
            <a:ext cx="5892960" cy="144655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effectLst/>
              </a:rPr>
              <a:t>  </a:t>
            </a:r>
            <a:r>
              <a:rPr lang="en-US" sz="4400" b="1" dirty="0" err="1">
                <a:effectLst/>
              </a:rPr>
              <a:t>Evolução</a:t>
            </a:r>
            <a:r>
              <a:rPr lang="en-US" sz="4400" b="1" dirty="0">
                <a:effectLst/>
              </a:rPr>
              <a:t> do </a:t>
            </a:r>
            <a:r>
              <a:rPr lang="en-US" sz="4400" b="1" dirty="0" err="1">
                <a:effectLst/>
              </a:rPr>
              <a:t>Enfoque</a:t>
            </a:r>
            <a:r>
              <a:rPr lang="en-US" sz="4400" b="1" dirty="0">
                <a:effectLst/>
              </a:rPr>
              <a:t>  </a:t>
            </a:r>
          </a:p>
          <a:p>
            <a:r>
              <a:rPr lang="en-US" sz="4400" b="1" dirty="0">
                <a:effectLst/>
              </a:rPr>
              <a:t>de </a:t>
            </a:r>
            <a:r>
              <a:rPr lang="en-US" sz="4400" b="1" dirty="0" err="1">
                <a:effectLst/>
              </a:rPr>
              <a:t>Engenharia</a:t>
            </a:r>
            <a:endParaRPr lang="pt-BR" sz="4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494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1252"/>
            <a:ext cx="9108504" cy="112035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pt-BR" sz="48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Abordagens da Engenharia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438" y="2265583"/>
            <a:ext cx="4572570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indent="-355600" eaLnBrk="1" hangingPunct="1">
              <a:buFont typeface="Wingdings" pitchFamily="2" charset="2"/>
              <a:buNone/>
            </a:pPr>
            <a:r>
              <a:rPr lang="pt-BR" sz="3600" b="1" dirty="0">
                <a:solidFill>
                  <a:srgbClr val="FF0000"/>
                </a:solidFill>
              </a:rPr>
              <a:t>Abordagem Determinística</a:t>
            </a:r>
          </a:p>
          <a:p>
            <a:pPr marL="355600" indent="-355600" eaLnBrk="1" hangingPunct="1"/>
            <a:endParaRPr lang="pt-BR" sz="2800" dirty="0">
              <a:solidFill>
                <a:srgbClr val="FF0000"/>
              </a:solidFill>
            </a:endParaRPr>
          </a:p>
          <a:p>
            <a:pPr marL="355600" indent="-355600" eaLnBrk="1" hangingPunct="1"/>
            <a:r>
              <a:rPr lang="pt-BR" sz="2800" b="1" dirty="0">
                <a:solidFill>
                  <a:srgbClr val="FF0000"/>
                </a:solidFill>
              </a:rPr>
              <a:t>Parâmetros de projeto são assumidos constantes</a:t>
            </a:r>
          </a:p>
          <a:p>
            <a:pPr marL="355600" indent="-355600" eaLnBrk="1" hangingPunct="1"/>
            <a:endParaRPr lang="pt-BR" sz="2800" b="1" dirty="0">
              <a:solidFill>
                <a:srgbClr val="FF0000"/>
              </a:solidFill>
            </a:endParaRPr>
          </a:p>
          <a:p>
            <a:pPr marL="355600" indent="-355600" eaLnBrk="1" hangingPunct="1"/>
            <a:r>
              <a:rPr lang="pt-BR" sz="2800" b="1" dirty="0">
                <a:solidFill>
                  <a:srgbClr val="FF0000"/>
                </a:solidFill>
              </a:rPr>
              <a:t>Resultado calculado é único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573017" y="2278963"/>
            <a:ext cx="453548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indent="-3556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pt-BR" sz="3600" b="1" dirty="0">
                <a:effectLst/>
              </a:rPr>
              <a:t>Abordagem Probabilística</a:t>
            </a:r>
          </a:p>
          <a:p>
            <a:pPr marL="355600" indent="-355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pt-BR" sz="2800" b="1" dirty="0">
              <a:effectLst/>
            </a:endParaRPr>
          </a:p>
          <a:p>
            <a:pPr marL="355600" indent="-3556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pt-BR" sz="2800" b="1" dirty="0">
                <a:effectLst/>
              </a:rPr>
              <a:t>Parâmetros de projeto são variáveis</a:t>
            </a:r>
          </a:p>
          <a:p>
            <a:pPr marL="355600" indent="-355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pt-BR" sz="2400" b="1" dirty="0">
              <a:effectLst/>
            </a:endParaRPr>
          </a:p>
          <a:p>
            <a:pPr marL="355600" indent="-3556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pt-BR" sz="2800" b="1" dirty="0">
                <a:effectLst/>
              </a:rPr>
              <a:t>Resultado calculado é uma distribuição de probabilidade</a:t>
            </a:r>
          </a:p>
        </p:txBody>
      </p:sp>
      <p:graphicFrame>
        <p:nvGraphicFramePr>
          <p:cNvPr id="2" name="Objeto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94536826"/>
              </p:ext>
            </p:extLst>
          </p:nvPr>
        </p:nvGraphicFramePr>
        <p:xfrm>
          <a:off x="3037617" y="1428532"/>
          <a:ext cx="30194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5" name="Equation" r:id="rId3" imgW="1054100" imgH="228600" progId="Equation.3">
                  <p:embed/>
                </p:oleObj>
              </mc:Choice>
              <mc:Fallback>
                <p:oleObj name="Equation" r:id="rId3" imgW="1054100" imgH="2286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617" y="1428532"/>
                        <a:ext cx="3019425" cy="736600"/>
                      </a:xfrm>
                      <a:prstGeom prst="rect">
                        <a:avLst/>
                      </a:prstGeom>
                      <a:solidFill>
                        <a:schemeClr val="tx2">
                          <a:alpha val="47842"/>
                        </a:schemeClr>
                      </a:solidFill>
                      <a:ln w="762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94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44624"/>
            <a:ext cx="9144000" cy="12181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pt-BR" altLang="pt-BR" sz="4400" b="1" dirty="0"/>
              <a:t>Métrica de Falha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115" y="735240"/>
            <a:ext cx="8926287" cy="4455886"/>
          </a:xfrm>
        </p:spPr>
        <p:txBody>
          <a:bodyPr/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Métrica de Falha </a:t>
            </a:r>
            <a:r>
              <a:rPr lang="pt-BR" b="1" dirty="0">
                <a:sym typeface="Wingdings" panose="05000000000000000000" pitchFamily="2" charset="2"/>
              </a:rPr>
              <a:t> definir o limite do indicador de desempenho (</a:t>
            </a:r>
            <a:r>
              <a:rPr lang="pt-BR" b="1" dirty="0" err="1">
                <a:sym typeface="Wingdings" panose="05000000000000000000" pitchFamily="2" charset="2"/>
              </a:rPr>
              <a:t>y</a:t>
            </a:r>
            <a:r>
              <a:rPr lang="pt-BR" b="1" baseline="-25000" dirty="0" err="1">
                <a:sym typeface="Wingdings" panose="05000000000000000000" pitchFamily="2" charset="2"/>
              </a:rPr>
              <a:t>crit</a:t>
            </a:r>
            <a:r>
              <a:rPr lang="pt-BR" b="1" dirty="0">
                <a:sym typeface="Wingdings" panose="05000000000000000000" pitchFamily="2" charset="2"/>
              </a:rPr>
              <a:t>) que a partir do qual indica </a:t>
            </a:r>
            <a:r>
              <a:rPr lang="pt-BR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Falha</a:t>
            </a: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pt-BR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robabilidade</a:t>
            </a:r>
            <a:r>
              <a:rPr lang="pt-BR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de Falha </a:t>
            </a:r>
            <a:r>
              <a:rPr lang="pt-BR" b="1" dirty="0">
                <a:sym typeface="Wingdings" panose="05000000000000000000" pitchFamily="2" charset="2"/>
              </a:rPr>
              <a:t>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96564" y="3385674"/>
            <a:ext cx="5849257" cy="163121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/>
            </a:endParaRPr>
          </a:p>
          <a:p>
            <a:r>
              <a:rPr lang="en-US" sz="4800" b="1" dirty="0">
                <a:solidFill>
                  <a:srgbClr val="FF0000"/>
                </a:solidFill>
                <a:effectLst/>
              </a:rPr>
              <a:t>y &gt; </a:t>
            </a:r>
            <a:r>
              <a:rPr lang="en-US" sz="4800" b="1" dirty="0" err="1">
                <a:solidFill>
                  <a:srgbClr val="FF0000"/>
                </a:solidFill>
                <a:effectLst/>
              </a:rPr>
              <a:t>y</a:t>
            </a:r>
            <a:r>
              <a:rPr lang="en-US" sz="4800" b="1" baseline="-25000" dirty="0" err="1">
                <a:solidFill>
                  <a:srgbClr val="FF0000"/>
                </a:solidFill>
                <a:effectLst/>
              </a:rPr>
              <a:t>crit</a:t>
            </a:r>
            <a:r>
              <a:rPr lang="en-US" sz="4800" b="1" baseline="-25000" dirty="0">
                <a:solidFill>
                  <a:srgbClr val="FF0000"/>
                </a:solidFill>
                <a:effectLst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effectLst/>
              </a:rPr>
              <a:t>ou</a:t>
            </a:r>
            <a:r>
              <a:rPr lang="en-US" sz="4800" b="1" dirty="0">
                <a:solidFill>
                  <a:srgbClr val="FF0000"/>
                </a:solidFill>
                <a:effectLst/>
              </a:rPr>
              <a:t>     y &lt; </a:t>
            </a:r>
            <a:r>
              <a:rPr lang="en-US" sz="4800" b="1" dirty="0" err="1">
                <a:solidFill>
                  <a:srgbClr val="FF0000"/>
                </a:solidFill>
                <a:effectLst/>
              </a:rPr>
              <a:t>y</a:t>
            </a:r>
            <a:r>
              <a:rPr lang="en-US" sz="4800" b="1" baseline="-25000" dirty="0" err="1">
                <a:solidFill>
                  <a:srgbClr val="FF0000"/>
                </a:solidFill>
                <a:effectLst/>
              </a:rPr>
              <a:t>crit</a:t>
            </a:r>
            <a:endParaRPr lang="en-US" sz="4800" b="1" baseline="-25000" dirty="0">
              <a:solidFill>
                <a:srgbClr val="FF0000"/>
              </a:solidFill>
              <a:effectLst/>
            </a:endParaRPr>
          </a:p>
          <a:p>
            <a:endParaRPr lang="pt-BR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D640B0-F32B-4458-BA38-4D0EA8F16F50}"/>
              </a:ext>
            </a:extLst>
          </p:cNvPr>
          <p:cNvSpPr txBox="1"/>
          <p:nvPr/>
        </p:nvSpPr>
        <p:spPr>
          <a:xfrm>
            <a:off x="217714" y="6002495"/>
            <a:ext cx="8621486" cy="830997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</a:rPr>
              <a:t>p</a:t>
            </a:r>
            <a:r>
              <a:rPr lang="en-US" sz="4800" b="1" baseline="-25000" dirty="0">
                <a:solidFill>
                  <a:srgbClr val="FF0000"/>
                </a:solidFill>
                <a:effectLst/>
              </a:rPr>
              <a:t>f</a:t>
            </a:r>
            <a:r>
              <a:rPr lang="en-US" sz="4800" b="1" dirty="0">
                <a:solidFill>
                  <a:srgbClr val="FF0000"/>
                </a:solidFill>
                <a:effectLst/>
              </a:rPr>
              <a:t>= p(y &gt; </a:t>
            </a:r>
            <a:r>
              <a:rPr lang="en-US" sz="4800" b="1" dirty="0" err="1">
                <a:solidFill>
                  <a:srgbClr val="FF0000"/>
                </a:solidFill>
                <a:effectLst/>
              </a:rPr>
              <a:t>y</a:t>
            </a:r>
            <a:r>
              <a:rPr lang="en-US" sz="4800" b="1" baseline="-25000" dirty="0" err="1">
                <a:solidFill>
                  <a:srgbClr val="FF0000"/>
                </a:solidFill>
                <a:effectLst/>
              </a:rPr>
              <a:t>crit</a:t>
            </a:r>
            <a:r>
              <a:rPr lang="en-US" sz="4800" b="1" baseline="-25000" dirty="0">
                <a:solidFill>
                  <a:srgbClr val="FF0000"/>
                </a:solidFill>
                <a:effectLst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effectLst/>
              </a:rPr>
              <a:t>ou</a:t>
            </a:r>
            <a:r>
              <a:rPr lang="en-US" sz="4800" b="1" dirty="0">
                <a:solidFill>
                  <a:srgbClr val="FF0000"/>
                </a:solidFill>
                <a:effectLst/>
              </a:rPr>
              <a:t>     y &lt; </a:t>
            </a:r>
            <a:r>
              <a:rPr lang="en-US" sz="4800" b="1" dirty="0" err="1">
                <a:solidFill>
                  <a:srgbClr val="FF0000"/>
                </a:solidFill>
                <a:effectLst/>
              </a:rPr>
              <a:t>y</a:t>
            </a:r>
            <a:r>
              <a:rPr lang="en-US" sz="4800" b="1" baseline="-25000" dirty="0" err="1">
                <a:solidFill>
                  <a:srgbClr val="FF0000"/>
                </a:solidFill>
                <a:effectLst/>
              </a:rPr>
              <a:t>crit</a:t>
            </a:r>
            <a:r>
              <a:rPr lang="en-US" sz="4800" b="1" dirty="0">
                <a:solidFill>
                  <a:srgbClr val="FF0000"/>
                </a:solidFill>
                <a:effectLst/>
              </a:rPr>
              <a:t>)</a:t>
            </a:r>
            <a:endParaRPr lang="pt-BR" sz="48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86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B11B7D-97AA-43ED-8F5F-093D44CB3457}"/>
              </a:ext>
            </a:extLst>
          </p:cNvPr>
          <p:cNvSpPr txBox="1">
            <a:spLocks/>
          </p:cNvSpPr>
          <p:nvPr/>
        </p:nvSpPr>
        <p:spPr>
          <a:xfrm>
            <a:off x="1418981" y="2458508"/>
            <a:ext cx="7050463" cy="355254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/>
              <a:t>Análise</a:t>
            </a:r>
            <a:r>
              <a:rPr lang="en-US" sz="3200" b="1" dirty="0"/>
              <a:t> </a:t>
            </a:r>
            <a:r>
              <a:rPr lang="en-US" sz="3200" b="1" dirty="0" err="1"/>
              <a:t>Qualitativa</a:t>
            </a:r>
            <a:endParaRPr lang="en-US" sz="3200" b="1" dirty="0"/>
          </a:p>
          <a:p>
            <a:pPr algn="l"/>
            <a:endParaRPr lang="en-US" sz="3200" b="1" dirty="0"/>
          </a:p>
          <a:p>
            <a:pPr algn="l"/>
            <a:r>
              <a:rPr lang="en-US" sz="3200" b="1" dirty="0" err="1"/>
              <a:t>Indicadores</a:t>
            </a:r>
            <a:r>
              <a:rPr lang="en-US" sz="3200" b="1" dirty="0"/>
              <a:t> de </a:t>
            </a:r>
            <a:r>
              <a:rPr lang="en-US" sz="3200" b="1" dirty="0" err="1"/>
              <a:t>Risco</a:t>
            </a:r>
            <a:r>
              <a:rPr lang="en-US" sz="3200" b="1" dirty="0"/>
              <a:t> (semi-</a:t>
            </a:r>
            <a:r>
              <a:rPr lang="en-US" sz="3200" b="1" dirty="0" err="1"/>
              <a:t>quantitativos</a:t>
            </a:r>
            <a:r>
              <a:rPr lang="en-US" sz="3200" b="1" dirty="0"/>
              <a:t>)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 err="1"/>
              <a:t>Árvores</a:t>
            </a:r>
            <a:r>
              <a:rPr lang="en-US" sz="3200" b="1" dirty="0"/>
              <a:t> de </a:t>
            </a:r>
            <a:r>
              <a:rPr lang="en-US" sz="3200" b="1" dirty="0" err="1"/>
              <a:t>eventos</a:t>
            </a:r>
            <a:r>
              <a:rPr lang="en-US" sz="3200" b="1" dirty="0"/>
              <a:t> e de </a:t>
            </a:r>
            <a:r>
              <a:rPr lang="en-US" sz="3200" b="1" dirty="0" err="1"/>
              <a:t>falhas</a:t>
            </a:r>
            <a:endParaRPr lang="en-US" sz="3200" b="1" dirty="0"/>
          </a:p>
          <a:p>
            <a:pPr algn="l"/>
            <a:endParaRPr lang="en-US" sz="3200" b="1" dirty="0"/>
          </a:p>
          <a:p>
            <a:pPr algn="l"/>
            <a:r>
              <a:rPr lang="en-US" sz="3200" b="1" dirty="0" err="1"/>
              <a:t>Métodos</a:t>
            </a:r>
            <a:r>
              <a:rPr lang="en-US" sz="3200" b="1" dirty="0"/>
              <a:t> </a:t>
            </a:r>
            <a:r>
              <a:rPr lang="en-US" sz="3200" b="1" dirty="0" err="1"/>
              <a:t>probabilísticos</a:t>
            </a:r>
            <a:r>
              <a:rPr lang="en-US" sz="3200" b="1" dirty="0"/>
              <a:t>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E9070D-CE36-45D7-930A-5BE225E6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34"/>
            <a:ext cx="9144000" cy="176459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pt-B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Estimativa</a:t>
            </a:r>
            <a:r>
              <a:rPr lang="en-US" alt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alt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Cálculo</a:t>
            </a:r>
            <a:endParaRPr lang="en-US" altLang="pt-B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altLang="pt-B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</a:t>
            </a:r>
            <a:r>
              <a:rPr lang="en-US" alt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Falha</a:t>
            </a:r>
            <a:endParaRPr lang="pt-BR" altLang="pt-B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5730FE-E9B6-4F5B-8BFD-16B7AF85DECE}"/>
              </a:ext>
            </a:extLst>
          </p:cNvPr>
          <p:cNvSpPr/>
          <p:nvPr/>
        </p:nvSpPr>
        <p:spPr bwMode="auto">
          <a:xfrm>
            <a:off x="6627550" y="4369367"/>
            <a:ext cx="217715" cy="164374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376399-15BB-4653-83BE-FC4DCD76EB87}"/>
              </a:ext>
            </a:extLst>
          </p:cNvPr>
          <p:cNvSpPr txBox="1"/>
          <p:nvPr/>
        </p:nvSpPr>
        <p:spPr>
          <a:xfrm>
            <a:off x="6978471" y="4703618"/>
            <a:ext cx="21419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Análise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err="1">
                <a:solidFill>
                  <a:srgbClr val="FF0000"/>
                </a:solidFill>
              </a:rPr>
              <a:t>Quantitativa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2" name="Seta: de Cima para Baixo 11">
            <a:extLst>
              <a:ext uri="{FF2B5EF4-FFF2-40B4-BE49-F238E27FC236}">
                <a16:creationId xmlns:a16="http://schemas.microsoft.com/office/drawing/2014/main" id="{067DD833-4C0A-411E-A7C8-669139A1B9FA}"/>
              </a:ext>
            </a:extLst>
          </p:cNvPr>
          <p:cNvSpPr/>
          <p:nvPr/>
        </p:nvSpPr>
        <p:spPr bwMode="auto">
          <a:xfrm>
            <a:off x="235974" y="2123764"/>
            <a:ext cx="914400" cy="4114800"/>
          </a:xfrm>
          <a:prstGeom prst="up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0CAF6F-0833-4548-B77C-3B0BC2657764}"/>
              </a:ext>
            </a:extLst>
          </p:cNvPr>
          <p:cNvSpPr txBox="1"/>
          <p:nvPr/>
        </p:nvSpPr>
        <p:spPr>
          <a:xfrm>
            <a:off x="16870" y="160758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Simples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FCECE6-F21D-4C02-80F0-A13EA5E5D707}"/>
              </a:ext>
            </a:extLst>
          </p:cNvPr>
          <p:cNvSpPr txBox="1"/>
          <p:nvPr/>
        </p:nvSpPr>
        <p:spPr>
          <a:xfrm>
            <a:off x="4483" y="6184491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66FF"/>
                </a:solidFill>
              </a:rPr>
              <a:t>Complexo</a:t>
            </a:r>
            <a:endParaRPr lang="pt-BR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9587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9571</TotalTime>
  <Words>940</Words>
  <Application>Microsoft Office PowerPoint</Application>
  <PresentationFormat>Apresentação na tela (4:3)</PresentationFormat>
  <Paragraphs>229</Paragraphs>
  <Slides>30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Calibri</vt:lpstr>
      <vt:lpstr>Garamond</vt:lpstr>
      <vt:lpstr>Tahoma</vt:lpstr>
      <vt:lpstr>Times</vt:lpstr>
      <vt:lpstr>Times New Roman</vt:lpstr>
      <vt:lpstr>Verdana</vt:lpstr>
      <vt:lpstr>Wingdings</vt:lpstr>
      <vt:lpstr>Struttura predefinita</vt:lpstr>
      <vt:lpstr>Document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Abordagens da Engenharia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de Riscos</vt:lpstr>
      <vt:lpstr>Apresentação do PowerPoint</vt:lpstr>
      <vt:lpstr>Apresentação do PowerPoint</vt:lpstr>
      <vt:lpstr>Considerações Finais</vt:lpstr>
    </vt:vector>
  </TitlesOfParts>
  <Company>beppe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beppe</dc:creator>
  <cp:lastModifiedBy>AA</cp:lastModifiedBy>
  <cp:revision>581</cp:revision>
  <cp:lastPrinted>2000-02-17T12:56:46Z</cp:lastPrinted>
  <dcterms:created xsi:type="dcterms:W3CDTF">1999-12-04T10:07:06Z</dcterms:created>
  <dcterms:modified xsi:type="dcterms:W3CDTF">2018-01-24T00:38:19Z</dcterms:modified>
</cp:coreProperties>
</file>